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65" r:id="rId5"/>
    <p:sldMasterId id="2147483701" r:id="rId6"/>
  </p:sldMasterIdLst>
  <p:notesMasterIdLst>
    <p:notesMasterId r:id="rId47"/>
  </p:notesMasterIdLst>
  <p:handoutMasterIdLst>
    <p:handoutMasterId r:id="rId48"/>
  </p:handoutMasterIdLst>
  <p:sldIdLst>
    <p:sldId id="397" r:id="rId7"/>
    <p:sldId id="398" r:id="rId8"/>
    <p:sldId id="399" r:id="rId9"/>
    <p:sldId id="426" r:id="rId10"/>
    <p:sldId id="400" r:id="rId11"/>
    <p:sldId id="427" r:id="rId12"/>
    <p:sldId id="402" r:id="rId13"/>
    <p:sldId id="320" r:id="rId14"/>
    <p:sldId id="447" r:id="rId15"/>
    <p:sldId id="429" r:id="rId16"/>
    <p:sldId id="403" r:id="rId17"/>
    <p:sldId id="433" r:id="rId18"/>
    <p:sldId id="407" r:id="rId19"/>
    <p:sldId id="448" r:id="rId20"/>
    <p:sldId id="408" r:id="rId21"/>
    <p:sldId id="434" r:id="rId22"/>
    <p:sldId id="410" r:id="rId23"/>
    <p:sldId id="450" r:id="rId24"/>
    <p:sldId id="321" r:id="rId25"/>
    <p:sldId id="442" r:id="rId26"/>
    <p:sldId id="411" r:id="rId27"/>
    <p:sldId id="322" r:id="rId28"/>
    <p:sldId id="443" r:id="rId29"/>
    <p:sldId id="444" r:id="rId30"/>
    <p:sldId id="445" r:id="rId31"/>
    <p:sldId id="323" r:id="rId32"/>
    <p:sldId id="413" r:id="rId33"/>
    <p:sldId id="412" r:id="rId34"/>
    <p:sldId id="414" r:id="rId35"/>
    <p:sldId id="418" r:id="rId36"/>
    <p:sldId id="431" r:id="rId37"/>
    <p:sldId id="420" r:id="rId38"/>
    <p:sldId id="419" r:id="rId39"/>
    <p:sldId id="415" r:id="rId40"/>
    <p:sldId id="416" r:id="rId41"/>
    <p:sldId id="422" r:id="rId42"/>
    <p:sldId id="423" r:id="rId43"/>
    <p:sldId id="432" r:id="rId44"/>
    <p:sldId id="325" r:id="rId45"/>
    <p:sldId id="44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397"/>
            <p14:sldId id="398"/>
            <p14:sldId id="399"/>
            <p14:sldId id="426"/>
            <p14:sldId id="400"/>
            <p14:sldId id="427"/>
            <p14:sldId id="402"/>
            <p14:sldId id="320"/>
            <p14:sldId id="447"/>
            <p14:sldId id="429"/>
            <p14:sldId id="403"/>
            <p14:sldId id="433"/>
            <p14:sldId id="407"/>
            <p14:sldId id="448"/>
            <p14:sldId id="408"/>
            <p14:sldId id="434"/>
            <p14:sldId id="410"/>
            <p14:sldId id="450"/>
            <p14:sldId id="321"/>
            <p14:sldId id="442"/>
            <p14:sldId id="411"/>
            <p14:sldId id="322"/>
            <p14:sldId id="443"/>
            <p14:sldId id="444"/>
            <p14:sldId id="445"/>
            <p14:sldId id="323"/>
            <p14:sldId id="413"/>
            <p14:sldId id="412"/>
            <p14:sldId id="414"/>
            <p14:sldId id="418"/>
            <p14:sldId id="431"/>
            <p14:sldId id="420"/>
            <p14:sldId id="419"/>
            <p14:sldId id="415"/>
            <p14:sldId id="416"/>
            <p14:sldId id="422"/>
            <p14:sldId id="423"/>
            <p14:sldId id="432"/>
            <p14:sldId id="325"/>
            <p14:sldId id="446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4726"/>
    <a:srgbClr val="404040"/>
    <a:srgbClr val="FF9B45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7" autoAdjust="0"/>
    <p:restoredTop sz="91181" autoAdjust="0"/>
  </p:normalViewPr>
  <p:slideViewPr>
    <p:cSldViewPr snapToGrid="0">
      <p:cViewPr varScale="1">
        <p:scale>
          <a:sx n="104" d="100"/>
          <a:sy n="104" d="100"/>
        </p:scale>
        <p:origin x="18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91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06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1864</a:t>
            </a:r>
            <a:r>
              <a:rPr lang="zh-TW" altLang="en-US" dirty="0"/>
              <a:t> </a:t>
            </a:r>
            <a:r>
              <a:rPr lang="en-US" altLang="zh-TW" dirty="0"/>
              <a:t>Coin, 1957 Bill</a:t>
            </a:r>
          </a:p>
          <a:p>
            <a:r>
              <a:rPr lang="en-US" altLang="zh-TW" dirty="0"/>
              <a:t>State Seal: Mississippi, Florida</a:t>
            </a:r>
          </a:p>
          <a:p>
            <a:r>
              <a:rPr lang="en-US" altLang="zh-TW" dirty="0"/>
              <a:t>State Flag: Mississippi, Florida, Georgia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0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1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8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5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191213" y="262785"/>
            <a:ext cx="8761576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10098-7C4E-41C0-A3A5-705FCC57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23EFA-B32E-481E-AAD3-F807D864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32AC6-0C41-4C7F-854F-8106CA70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EBCA5-B789-4E43-83A8-23186E1032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523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CD3D-2985-4712-90AA-571C73A2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5CFA0-29FA-4D01-8759-0E196355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125B0-AA2D-49B3-A296-8C2853836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C50BC-539B-495B-A4A8-DB350D94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CDFE7-FCA7-402B-8DA1-118ED6B2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50715-993E-4DD2-B38E-3C48577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7D87-A7B0-42D8-855D-36A8C26F68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05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F7D8-014A-44B3-948E-3A1C6737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D059C3-B698-43FC-B730-8D1884138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D11CD-6846-49ED-BDB2-26B0B2917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080C7-6FF3-4800-A6F0-20304075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E667A-F3F6-45A1-825E-D0F4A98A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9E42E-22CC-4B9C-AD6A-DAB774F6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63D8-A523-4B80-B3D0-43DB9ECC50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63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A598-7FF4-42AC-B091-8C6A6850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51EC5-2B5D-41F3-87D4-DD6456A63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16CE4-5FF7-4F95-A531-34EA0F3A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F6310-29C7-499F-8465-F8099595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E2EC-5452-41DE-B799-BEABFFA2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4AFA-6C47-458D-8C7C-F302AFD835D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279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E0E43-DFAD-4ABB-84C5-0957647A1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401CD-5095-4D13-B06A-B7AFD9D4F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6EFCB-05A8-45CD-AF1E-8E18682A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72F1A-6323-4A25-924A-A9CB1EBE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68D41-BD6B-44E5-8387-C54BA589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247E0-4F9B-41FF-B42E-91AC669DA4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057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0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5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5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17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839" cy="64008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4622" y="1435608"/>
            <a:ext cx="331241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2039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8945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5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7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23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3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1214" y="262785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191213" y="262785"/>
            <a:ext cx="8761576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06" y="1536192"/>
            <a:ext cx="5157216" cy="64008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04622" y="2560320"/>
            <a:ext cx="7084314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3AD7-4439-4073-BC0E-3DB236227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F5437-2E3A-488B-BFE3-77465FD10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A665-94E2-4267-AFAB-40208DCA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931C-D358-4C11-A0CA-FAF5DAFF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A89A2-642B-40A9-B0D6-6FCEB2F2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C19C6-D14B-49A0-8F63-B042F37D3F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822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104E6-5094-4EF1-845F-E904AC78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1AD04-6615-4B78-A57A-A65DCCE4D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780C4-796D-455E-9450-C0774561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2D4C8-09F5-4FDB-A8EE-3E0165EB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82BA5-F432-43E7-99BE-74116D89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7A109-865C-4C87-8482-B9B59977DE7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765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FD1F-4B95-4361-9015-A9E55EF0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4C2C3-D628-455B-A2FD-43B5DEC2C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8F6C7-8D0A-4DF6-8A5F-E9F8BE23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065E8-7A20-404B-858D-B0E7E1DE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068C3-E15C-4693-98EA-B76D77A6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90D8-CBC9-42EF-BE87-48041B2B2B9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92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61E0-E4B9-4C93-B6E1-C12E8951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16D67-9438-48BF-AFB8-5EFF6C9D3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2DFC4-1D3D-4451-A50A-4C25627B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304FE-DB65-4BE1-BF19-68C54D3A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49782-D0CF-4308-ACFA-1DDF9A82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83CF5-AEE5-46C7-A392-6FAFC983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E6EF4-B452-42B2-903C-73BCB75A5A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79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0CEE-3BAB-4763-9A84-74BCFE0C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0AADF-90E7-4B65-8FC8-31794722B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5A347-0203-46B2-BD2D-960562C8B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A92A1-4F61-4F61-9151-475262A9C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9BE06-10DA-48BA-A48F-799A5F905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A8FA4-26E6-4481-8E58-55475D1C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2E3A2-70B0-449B-99BC-59F575DD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0929C-DDC7-4136-B746-0DB697F0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CE8A-8A0B-499B-B404-AE2EE0B938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245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72B4-9D70-4107-AC3D-87E35FDD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4F25C-3419-4652-AA04-75F4FDDC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6A97F-0CD6-4141-96D9-A2AAB83A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E5D6E-8FB5-487E-AD10-4511E8BC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40D5C-88AD-4A82-84BC-3A469A0F94E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339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906" y="448056"/>
            <a:ext cx="5157216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622" y="1435608"/>
            <a:ext cx="331241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2039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1928" y="62039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Tx/>
        <a:buNone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859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228850" indent="-171450" algn="l" defTabSz="685800" rtl="0" eaLnBrk="1" latinLnBrk="0" hangingPunct="1">
        <a:lnSpc>
          <a:spcPct val="15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lang="en-US" sz="9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9FC640-AA9E-4ECC-A411-7BEB7CE3A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B6425E-7FC8-47AB-A6B2-DFB991101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AA5D96-F9CD-4F9B-B8D0-ECAE880F26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48FBF4-FA5F-4F18-AFBF-F392EB28D4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9636A1-3FF9-4B71-8177-0913147F6A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DFD3EE-E57E-4A0B-825C-68EA2A719D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33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PMingLiU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D4525-B0DB-43D3-874D-6E3F01FC20D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1C21-2DA9-4A39-8EE1-0F94AC42E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8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%E8%B7%AF%E5%8A%A0%E7%A6%8F%E9%9F%B3+24&amp;version=CUVMPT#fzh-CUVMPT-25975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urch in Corinth- Acts 18:1-4/1 Cor. 1:10-18 — Pulpit F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4851699" y="591670"/>
            <a:ext cx="3560781" cy="1366222"/>
          </a:xfrm>
          <a:prstGeom prst="flowChartPunchedTape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哥林多前書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622" y="4905156"/>
            <a:ext cx="25378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  <a:cs typeface="+mn-cs"/>
              </a:rPr>
              <a:t>2/21/2021</a:t>
            </a:r>
            <a:r>
              <a:rPr kumimoji="0" lang="en-US" altLang="zh-TW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華康黑體 Std W12" panose="020B0C00000000000000" pitchFamily="34" charset="-120"/>
                <a:ea typeface="華康黑體 Std W12" panose="020B0C00000000000000" pitchFamily="34" charset="-120"/>
                <a:cs typeface="+mn-cs"/>
              </a:rPr>
              <a:t> 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華康黑體 Std W12" panose="020B0C00000000000000" pitchFamily="34" charset="-120"/>
              <a:ea typeface="華康黑體 Std W12" panose="020B0C00000000000000" pitchFamily="34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716" y="5927776"/>
            <a:ext cx="52565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lvl="0">
              <a:defRPr kumimoji="0" sz="3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超明體繁" panose="02020300000000000000" pitchFamily="18" charset="-120"/>
                <a:ea typeface="王漢宗超明體繁" panose="02020300000000000000" pitchFamily="18" charset="-120"/>
              </a:defRPr>
            </a:lvl1pPr>
          </a:lstStyle>
          <a:p>
            <a:r>
              <a:rPr lang="en-US" altLang="zh-TW" dirty="0"/>
              <a:t>   15 </a:t>
            </a:r>
            <a:r>
              <a:rPr lang="zh-TW" altLang="en-US" dirty="0"/>
              <a:t>章 「基督的復活」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E8A6-60BA-4F20-AF41-4D750763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門徒見證主耶穌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A18D-E7FE-4261-9118-AA66C8C879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304145"/>
            <a:ext cx="8261206" cy="544060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耶穌在門徒面前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，另外行了許多神蹟，沒有記在這書上。但記這些事，要叫你們信耶穌是基督，是神的兒子，並且叫你們信了他，就可以因他的名得生命。   約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20:30-31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他在猶太人之地並耶路撒冷所行的一切事，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有我們作見證。他們竟把他掛在木頭上殺了。第三日，神叫他復活，顯現出來；不是顯現給眾人看，乃是顯現給神預先所揀選為他作見證的人看，就是我們這些在他從死裡復活以後，和他同吃同喝的人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。他吩咐我們傳道給眾人，證明他是神所立定的，要作審判活人死人的主。  徒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10:39-42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我這做長老、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作基督受苦的見證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，同享後來所要顯現之榮耀的，勸你們中間與我同做長老的人。    彼前 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5 :1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說了這話，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他們正看的時候，他就被取上升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，有一朵支彩把他接去，便看不見他了。   徒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1:9</a:t>
            </a:r>
            <a:endParaRPr lang="en-US" sz="1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84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6AD14583-B019-4ED5-ACA1-15D976CF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dirty="0"/>
              <a:t>一</a:t>
            </a:r>
            <a:r>
              <a:rPr lang="en-US" sz="3200" b="1" dirty="0"/>
              <a:t>.</a:t>
            </a:r>
            <a:r>
              <a:rPr lang="zh-TW" altLang="en-US" sz="3200" b="1" u="sng" dirty="0"/>
              <a:t>主復活的證據</a:t>
            </a:r>
            <a:r>
              <a:rPr lang="en-US" sz="3200" dirty="0"/>
              <a:t> (15:1-11)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304" y="1460691"/>
            <a:ext cx="8319392" cy="37548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A.</a:t>
            </a:r>
            <a:r>
              <a:rPr lang="zh-TW" altLang="en-US" sz="2800" dirty="0"/>
              <a:t>　主觀：信徒個人得救見證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B.</a:t>
            </a:r>
            <a:r>
              <a:rPr lang="zh-TW" altLang="en-US" sz="2800" dirty="0"/>
              <a:t>　客觀：</a:t>
            </a:r>
            <a:endParaRPr lang="en-US" sz="28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sz="2400" dirty="0"/>
              <a:t>聖經的記載</a:t>
            </a:r>
            <a:endParaRPr lang="en-US" altLang="zh-TW" sz="2400" dirty="0"/>
          </a:p>
          <a:p>
            <a:r>
              <a:rPr lang="zh-TW" altLang="en-US" sz="2200" dirty="0"/>
              <a:t>照聖經所說</a:t>
            </a:r>
            <a:endParaRPr lang="en-US" altLang="zh-TW" sz="2200" dirty="0"/>
          </a:p>
          <a:p>
            <a:r>
              <a:rPr lang="zh-CN" altLang="en-US" sz="2000" dirty="0"/>
              <a:t>基督的受死（赛</a:t>
            </a:r>
            <a:r>
              <a:rPr lang="en-US" altLang="zh-TW" sz="2000" dirty="0"/>
              <a:t>53:</a:t>
            </a:r>
            <a:r>
              <a:rPr lang="zh-TW" altLang="en-US" sz="2000" dirty="0"/>
              <a:t> </a:t>
            </a:r>
            <a:r>
              <a:rPr lang="en-US" altLang="zh-CN" sz="2000" dirty="0"/>
              <a:t>5-6</a:t>
            </a:r>
            <a:r>
              <a:rPr lang="zh-CN" altLang="en-US" sz="2000" dirty="0"/>
              <a:t>）、埋葬（赛</a:t>
            </a:r>
            <a:r>
              <a:rPr lang="en-US" altLang="zh-TW" sz="2000" dirty="0"/>
              <a:t>53:</a:t>
            </a:r>
            <a:r>
              <a:rPr lang="en-US" altLang="zh-CN" sz="2000" dirty="0"/>
              <a:t>9</a:t>
            </a:r>
            <a:r>
              <a:rPr lang="zh-CN" altLang="en-US" sz="2000" dirty="0"/>
              <a:t>等）、复活（诗</a:t>
            </a:r>
            <a:r>
              <a:rPr lang="en-US" altLang="zh-TW" sz="2000" dirty="0"/>
              <a:t>16:</a:t>
            </a:r>
            <a:r>
              <a:rPr lang="en-US" altLang="zh-CN" sz="2000" dirty="0"/>
              <a:t>9-10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787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essons from 1 Corinthians: Unity In the Church | WMBC">
            <a:extLst>
              <a:ext uri="{FF2B5EF4-FFF2-40B4-BE49-F238E27FC236}">
                <a16:creationId xmlns:a16="http://schemas.microsoft.com/office/drawing/2014/main" id="{39E98B64-4D4A-407F-AA34-B57DF276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024F78-278D-4AF3-8A02-1CBCF11A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19" y="195373"/>
            <a:ext cx="5157839" cy="6400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福音的內容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40769B5-1AB0-46B7-B03C-E93513467C8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03529014"/>
              </p:ext>
            </p:extLst>
          </p:nvPr>
        </p:nvGraphicFramePr>
        <p:xfrm>
          <a:off x="277319" y="1174981"/>
          <a:ext cx="8546938" cy="526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806">
                  <a:extLst>
                    <a:ext uri="{9D8B030D-6E8A-4147-A177-3AD203B41FA5}">
                      <a16:colId xmlns:a16="http://schemas.microsoft.com/office/drawing/2014/main" val="3558269723"/>
                    </a:ext>
                  </a:extLst>
                </a:gridCol>
                <a:gridCol w="7348132">
                  <a:extLst>
                    <a:ext uri="{9D8B030D-6E8A-4147-A177-3AD203B41FA5}">
                      <a16:colId xmlns:a16="http://schemas.microsoft.com/office/drawing/2014/main" val="2506423671"/>
                    </a:ext>
                  </a:extLst>
                </a:gridCol>
              </a:tblGrid>
              <a:tr h="924888">
                <a:tc gridSpan="2">
                  <a:txBody>
                    <a:bodyPr/>
                    <a:lstStyle/>
                    <a:p>
                      <a:r>
                        <a:rPr lang="zh-TW" altLang="en-US" sz="2400" b="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第一就是：基督照聖經所說，為我們的罪死了， 而且埋葬了，又照聖經所說第三天復活了；</a:t>
                      </a:r>
                      <a:endParaRPr lang="en-US" altLang="zh-TW" sz="2400" b="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061729"/>
                  </a:ext>
                </a:extLst>
              </a:tr>
              <a:tr h="663563">
                <a:tc>
                  <a:txBody>
                    <a:bodyPr/>
                    <a:lstStyle/>
                    <a:p>
                      <a:endParaRPr lang="en-US" sz="1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照聖經所說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562197"/>
                  </a:ext>
                </a:extLst>
              </a:tr>
              <a:tr h="1404542"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死了</a:t>
                      </a:r>
                      <a:endParaRPr lang="en-US" altLang="zh-TW" sz="20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endParaRPr lang="en-US" sz="1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b="1" baseline="30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5 </a:t>
                      </a:r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哪知他為我們的過犯受害，為我們的罪孽壓傷。因他受的刑罰我們得平安，因他受的鞭傷我們得醫治。 </a:t>
                      </a:r>
                      <a:r>
                        <a:rPr lang="en-US" altLang="zh-TW" sz="2000" b="1" baseline="30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6 </a:t>
                      </a:r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我們都如羊走迷，各人偏行己路，耶和華使我們眾人的罪孽都歸在他身上。</a:t>
                      </a:r>
                      <a:r>
                        <a:rPr lang="en-US" altLang="zh-TW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…</a:t>
                      </a:r>
                    </a:p>
                    <a:p>
                      <a:r>
                        <a:rPr lang="en-US" altLang="zh-TW" sz="2000" b="1" baseline="30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8 </a:t>
                      </a:r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因受欺壓和審判，他被奪去，至於他同世的人，誰想他受鞭打，從活人之地被剪除，是因我百姓的罪過呢？  賽</a:t>
                      </a:r>
                      <a:r>
                        <a:rPr lang="en-US" altLang="zh-TW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53:5,6,8</a:t>
                      </a:r>
                      <a:endParaRPr lang="en-US" sz="1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701893"/>
                  </a:ext>
                </a:extLst>
              </a:tr>
              <a:tr h="6635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埋葬了</a:t>
                      </a:r>
                      <a:endParaRPr lang="en-US" altLang="zh-TW" sz="1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他雖然未行強暴，口中也沒有詭詐，人還使他與惡人同埋，誰知死的時候與財主同葬。 賽</a:t>
                      </a:r>
                      <a:r>
                        <a:rPr lang="en-US" altLang="zh-TW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53:9</a:t>
                      </a:r>
                      <a:endParaRPr lang="en-US" sz="1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1304934"/>
                  </a:ext>
                </a:extLst>
              </a:tr>
              <a:tr h="6635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復活了</a:t>
                      </a:r>
                      <a:endParaRPr lang="en-US" altLang="zh-TW" sz="1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因此我的心歡喜，我的靈快樂，我的肉身也要安然居住。因為你必不將我的靈魂撇在陰間，也不叫你的聖者見朽壞。</a:t>
                      </a:r>
                      <a:r>
                        <a:rPr lang="zh-CN" altLang="en-US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诗</a:t>
                      </a:r>
                      <a:r>
                        <a:rPr lang="en-US" altLang="zh-TW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16:9</a:t>
                      </a:r>
                      <a:r>
                        <a:rPr lang="en-US" altLang="zh-CN" sz="20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-10</a:t>
                      </a:r>
                      <a:endParaRPr lang="en-US" sz="66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702243"/>
                  </a:ext>
                </a:extLst>
              </a:tr>
              <a:tr h="66356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沒有復活就沒有福音</a:t>
                      </a:r>
                      <a:endParaRPr lang="en-US" sz="2400" dirty="0">
                        <a:solidFill>
                          <a:srgbClr val="FF0000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76564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C3E5C01-3D6F-4DD1-9606-74763E9BBB19}"/>
              </a:ext>
            </a:extLst>
          </p:cNvPr>
          <p:cNvSpPr/>
          <p:nvPr/>
        </p:nvSpPr>
        <p:spPr>
          <a:xfrm>
            <a:off x="277319" y="2780145"/>
            <a:ext cx="8524936" cy="1570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54EAD-213D-4710-99AF-F30D8B1E2833}"/>
              </a:ext>
            </a:extLst>
          </p:cNvPr>
          <p:cNvSpPr/>
          <p:nvPr/>
        </p:nvSpPr>
        <p:spPr>
          <a:xfrm>
            <a:off x="277319" y="4394545"/>
            <a:ext cx="8524936" cy="639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94742-B500-4116-A5DF-68DEA9D929E3}"/>
              </a:ext>
            </a:extLst>
          </p:cNvPr>
          <p:cNvSpPr/>
          <p:nvPr/>
        </p:nvSpPr>
        <p:spPr>
          <a:xfrm>
            <a:off x="277319" y="5092445"/>
            <a:ext cx="8524936" cy="639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0AF29E-A028-4DDA-80DB-9378242D637F}"/>
              </a:ext>
            </a:extLst>
          </p:cNvPr>
          <p:cNvSpPr/>
          <p:nvPr/>
        </p:nvSpPr>
        <p:spPr>
          <a:xfrm>
            <a:off x="277319" y="5790345"/>
            <a:ext cx="8524936" cy="639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98AECDAF-273A-4E8E-8D6D-4B5CA976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4EC6F-08A2-4789-948A-2B349E80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耶穌自己的話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2EB63-68FA-44EC-893E-F3A8F54A72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435607"/>
            <a:ext cx="8432252" cy="509450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耶穌回答說：一個邪惡淫亂的世代求看神蹟，除了先知</a:t>
            </a:r>
            <a:r>
              <a:rPr lang="zh-TW" altLang="en-US" sz="2000" u="sng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約拿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的神蹟以外，再沒有神蹟給他們看。 </a:t>
            </a:r>
            <a:r>
              <a:rPr lang="zh-TW" altLang="en-US" sz="2000" u="sng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約拿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三日三夜在大魚肚腹中，人子也要這樣三日三夜在地裡頭。　　太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12:39-40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從此，耶穌才指示門徒，他必須上耶路撒冷去，受長老、祭司長、文士許多的苦，並且被殺，第三日復活。</a:t>
            </a:r>
            <a:r>
              <a:rPr lang="zh-CN" altLang="en-US" sz="20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太</a:t>
            </a:r>
            <a:r>
              <a:rPr lang="en-US" altLang="zh-CN" sz="20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</a:t>
            </a:r>
            <a:r>
              <a:rPr lang="zh-CN" altLang="en-US" sz="20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CN" sz="20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“人子将要被交在人手里。他们要杀害他，第三日祂要复活。门徒就大大的忧愁。”  太</a:t>
            </a:r>
            <a:r>
              <a:rPr lang="en-US" altLang="zh-CN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17</a:t>
            </a:r>
            <a:r>
              <a:rPr lang="zh-CN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CN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22-23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“看哪，我们上耶路撒冷去，人子要被交给祭司长和文士。他们要定祂死罪，又交给外邦人，将祂戏弄、鞭打、钉在十字架上，第三日祂要复活。”太</a:t>
            </a:r>
            <a:r>
              <a:rPr lang="en-US" altLang="zh-CN" sz="20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20:17-19</a:t>
            </a:r>
            <a:endParaRPr lang="en-US" altLang="zh-TW" sz="2000" dirty="0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又對他們說：「照經上所寫的，基督必受害，第三日從死裡復活，並且人要奉他的名傳悔改、赦罪的道，從</a:t>
            </a:r>
            <a:r>
              <a:rPr lang="zh-TW" altLang="en-US" sz="2000" u="sng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耶路撒冷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起直傳到萬邦。  路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24:46-47</a:t>
            </a:r>
          </a:p>
        </p:txBody>
      </p:sp>
    </p:spTree>
    <p:extLst>
      <p:ext uri="{BB962C8B-B14F-4D97-AF65-F5344CB8AC3E}">
        <p14:creationId xmlns:p14="http://schemas.microsoft.com/office/powerpoint/2010/main" val="428440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EC6F-08A2-4789-948A-2B349E80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門徒見證耶穌復活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2EB63-68FA-44EC-893E-F3A8F54A72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1" y="1435607"/>
            <a:ext cx="8514789" cy="51737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5 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婦女們驚怕，將臉伏地。那兩個人就對她們說：「</a:t>
            </a:r>
            <a:r>
              <a:rPr lang="zh-TW" altLang="en-US" sz="16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為什麼在死人中找活人呢？ </a:t>
            </a:r>
            <a:r>
              <a:rPr lang="en-US" altLang="zh-TW" sz="1600" b="1" baseline="30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6 </a:t>
            </a:r>
            <a:r>
              <a:rPr lang="zh-TW" altLang="en-US" sz="16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他不在這裡，已經復活了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。當記念他還在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加利利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的時候怎樣告訴你們，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7 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說：</a:t>
            </a:r>
            <a:r>
              <a:rPr lang="en-US" altLang="zh-TW" sz="16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人子必須被交在罪人手裡，釘在十字架上，第三日復活。</a:t>
            </a:r>
            <a:r>
              <a:rPr lang="en-US" altLang="zh-TW" sz="16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」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8 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她們就想起耶穌的話來，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9 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便從墳墓那裡回去，把這一切事告訴十一個使徒和其餘的人。　　路２４</a:t>
            </a:r>
            <a:endParaRPr lang="en-US" altLang="zh-TW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27 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耶路撒冷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居住的人和他們的官長，因為不認識基督，也不明白每安息日所讀眾先知的書，就把基督</a:t>
            </a:r>
            <a:r>
              <a:rPr lang="zh-TW" altLang="en-US" sz="16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定了死罪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，正應了先知的預言。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28 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雖然查不出他有當死的罪來，還是求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彼拉多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殺他。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29 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既成就了經上指著他所記的一切話，就把他從木頭上取下來，</a:t>
            </a:r>
            <a:r>
              <a:rPr lang="zh-TW" altLang="en-US" sz="16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放在墳墓裡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。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30 </a:t>
            </a:r>
            <a:r>
              <a:rPr lang="zh-TW" altLang="en-US" sz="16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神卻叫他從死裡復活。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31 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那從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加利利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同他上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耶路撒冷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的人多日看見他，這些人如今在民間是他的見證。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32 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我們也</a:t>
            </a:r>
            <a:r>
              <a:rPr lang="zh-TW" altLang="en-US" sz="16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報好信息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給你們，就是：那應許祖宗的話，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33 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神已經向我們這做兒女的應驗，叫耶穌復活了。正如</a:t>
            </a:r>
            <a:r>
              <a:rPr lang="en-US" altLang="zh-TW" sz="16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詩篇</a:t>
            </a:r>
            <a:r>
              <a:rPr lang="en-US" altLang="zh-TW" sz="16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第二篇上記著說：</a:t>
            </a:r>
            <a:r>
              <a:rPr lang="en-US" altLang="zh-TW" sz="16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你是我的兒子，我今日生你。</a:t>
            </a:r>
            <a:r>
              <a:rPr lang="en-US" altLang="zh-TW" sz="1600" dirty="0">
                <a:latin typeface="SimHei" panose="02010609060101010101" pitchFamily="49" charset="-122"/>
                <a:ea typeface="SimHei" panose="02010609060101010101" pitchFamily="49" charset="-122"/>
              </a:rPr>
              <a:t>』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34 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論到神叫他從死裡復活，不再歸於朽壞，就這樣說：</a:t>
            </a:r>
            <a:r>
              <a:rPr lang="en-US" altLang="zh-TW" sz="16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我必將所應許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大衛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那聖潔、可靠的恩典賜給你們。</a:t>
            </a:r>
            <a:r>
              <a:rPr lang="en-US" altLang="zh-TW" sz="1600" dirty="0">
                <a:latin typeface="SimHei" panose="02010609060101010101" pitchFamily="49" charset="-122"/>
                <a:ea typeface="SimHei" panose="02010609060101010101" pitchFamily="49" charset="-122"/>
              </a:rPr>
              <a:t>』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35 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又有一篇上說：</a:t>
            </a:r>
            <a:r>
              <a:rPr lang="en-US" altLang="zh-TW" sz="16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你必不叫你的聖者見朽壞。</a:t>
            </a:r>
            <a:r>
              <a:rPr lang="en-US" altLang="zh-TW" sz="1600" dirty="0">
                <a:latin typeface="SimHei" panose="02010609060101010101" pitchFamily="49" charset="-122"/>
                <a:ea typeface="SimHei" panose="02010609060101010101" pitchFamily="49" charset="-122"/>
              </a:rPr>
              <a:t>』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36 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大衛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在世的時候遵行了神的旨意，就睡了，歸到他祖宗那裡，已見朽壞。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37 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唯獨神所復活的，他並未見朽壞。　　　徒１３</a:t>
            </a:r>
            <a:endParaRPr 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0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6AD14583-B019-4ED5-ACA1-15D976CF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dirty="0"/>
              <a:t>一</a:t>
            </a:r>
            <a:r>
              <a:rPr lang="en-US" sz="3200" b="1" dirty="0"/>
              <a:t>.</a:t>
            </a:r>
            <a:r>
              <a:rPr lang="zh-TW" altLang="en-US" sz="3200" b="1" u="sng" dirty="0"/>
              <a:t>主復活的證據</a:t>
            </a:r>
            <a:r>
              <a:rPr lang="en-US" sz="3200" dirty="0"/>
              <a:t> (15:1-11)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2304" y="1460690"/>
            <a:ext cx="8304476" cy="52174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/>
              <a:t>B.</a:t>
            </a:r>
            <a:r>
              <a:rPr lang="zh-TW" altLang="en-US" sz="3000" dirty="0"/>
              <a:t>　客觀：</a:t>
            </a:r>
            <a:endParaRPr lang="en-US" sz="3000" dirty="0"/>
          </a:p>
          <a:p>
            <a:pPr marL="342900" lvl="2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1.</a:t>
            </a:r>
            <a:r>
              <a:rPr lang="zh-TW" altLang="en-US" sz="2400" dirty="0"/>
              <a:t>　聖經的記載</a:t>
            </a:r>
            <a:endParaRPr lang="en-US" sz="2400" dirty="0"/>
          </a:p>
          <a:p>
            <a:pPr marL="342900" lvl="2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2.</a:t>
            </a:r>
            <a:r>
              <a:rPr lang="zh-TW" altLang="en-US" sz="2400" dirty="0"/>
              <a:t>　主向多人顯現</a:t>
            </a:r>
            <a:endParaRPr lang="en-US" sz="2400" dirty="0"/>
          </a:p>
          <a:p>
            <a:pPr marL="685800" lvl="3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a.</a:t>
            </a:r>
            <a:r>
              <a:rPr lang="zh-TW" altLang="en-US" sz="2400" dirty="0"/>
              <a:t>　磯法</a:t>
            </a:r>
            <a:endParaRPr lang="en-US" sz="2400" dirty="0"/>
          </a:p>
          <a:p>
            <a:pPr marL="685800" lvl="3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b.</a:t>
            </a:r>
            <a:r>
              <a:rPr lang="zh-TW" altLang="en-US" sz="2400" dirty="0"/>
              <a:t>　十二使徒</a:t>
            </a:r>
            <a:endParaRPr lang="en-US" sz="2400" dirty="0"/>
          </a:p>
          <a:p>
            <a:pPr marL="685800" lvl="3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c.</a:t>
            </a:r>
            <a:r>
              <a:rPr lang="zh-TW" altLang="en-US" sz="2400" dirty="0"/>
              <a:t>　五百多弟兄</a:t>
            </a:r>
            <a:endParaRPr lang="en-US" sz="2400" dirty="0"/>
          </a:p>
          <a:p>
            <a:pPr marL="685800" lvl="3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d.</a:t>
            </a:r>
            <a:r>
              <a:rPr lang="zh-TW" altLang="en-US" sz="2400" dirty="0"/>
              <a:t>　雅各</a:t>
            </a:r>
            <a:endParaRPr lang="en-US" sz="2400" dirty="0"/>
          </a:p>
          <a:p>
            <a:pPr marL="685800" lvl="3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e.</a:t>
            </a:r>
            <a:r>
              <a:rPr lang="zh-TW" altLang="en-US" sz="2400" dirty="0"/>
              <a:t>　眾使徒</a:t>
            </a:r>
            <a:endParaRPr lang="en-US" sz="2400" dirty="0"/>
          </a:p>
          <a:p>
            <a:pPr marL="685800" lvl="3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f.</a:t>
            </a:r>
            <a:r>
              <a:rPr lang="zh-TW" altLang="en-US" sz="2400" dirty="0"/>
              <a:t>　 保羅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8F8B2-A77C-4AB5-B47C-960C1EE7CC2D}"/>
              </a:ext>
            </a:extLst>
          </p:cNvPr>
          <p:cNvSpPr/>
          <p:nvPr/>
        </p:nvSpPr>
        <p:spPr>
          <a:xfrm>
            <a:off x="2600897" y="5978445"/>
            <a:ext cx="6329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system-ui"/>
              </a:rPr>
              <a:t>我原是使徒中最小的，不配稱為使徒，因為我從前逼迫神的教會。　（最不可能的）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4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6FCB-CD11-41C4-B066-C17B4397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主耶穌復活後的顯現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35DA1A-E52B-4C87-B5DD-B870EC07217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52991977"/>
              </p:ext>
            </p:extLst>
          </p:nvPr>
        </p:nvGraphicFramePr>
        <p:xfrm>
          <a:off x="404811" y="1435099"/>
          <a:ext cx="6565615" cy="5128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222">
                  <a:extLst>
                    <a:ext uri="{9D8B030D-6E8A-4147-A177-3AD203B41FA5}">
                      <a16:colId xmlns:a16="http://schemas.microsoft.com/office/drawing/2014/main" val="430212086"/>
                    </a:ext>
                  </a:extLst>
                </a:gridCol>
                <a:gridCol w="3972393">
                  <a:extLst>
                    <a:ext uri="{9D8B030D-6E8A-4147-A177-3AD203B41FA5}">
                      <a16:colId xmlns:a16="http://schemas.microsoft.com/office/drawing/2014/main" val="117663372"/>
                    </a:ext>
                  </a:extLst>
                </a:gridCol>
              </a:tblGrid>
              <a:tr h="55089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400" b="0" kern="1200" dirty="0">
                          <a:solidFill>
                            <a:schemeClr val="lt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顯現對象</a:t>
                      </a:r>
                      <a:endParaRPr lang="en-US" sz="2400" b="0" kern="1200" dirty="0">
                        <a:solidFill>
                          <a:schemeClr val="lt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400" b="0" kern="1200" dirty="0">
                          <a:solidFill>
                            <a:schemeClr val="lt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經文</a:t>
                      </a:r>
                      <a:endParaRPr lang="en-US" sz="2400" b="0" kern="1200" dirty="0">
                        <a:solidFill>
                          <a:schemeClr val="lt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3092442"/>
                  </a:ext>
                </a:extLst>
              </a:tr>
              <a:tr h="5508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磯法</a:t>
                      </a:r>
                      <a:r>
                        <a:rPr kumimoji="1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(</a:t>
                      </a: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彼得</a:t>
                      </a:r>
                      <a:r>
                        <a:rPr kumimoji="1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路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24:33-34</a:t>
                      </a: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 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(</a:t>
                      </a: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未記詳情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701935"/>
                  </a:ext>
                </a:extLst>
              </a:tr>
              <a:tr h="7392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十二使徒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兩次</a:t>
                      </a:r>
                      <a:endParaRPr lang="en-US" altLang="zh-TW" sz="2400" b="0" kern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約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20:19-29,</a:t>
                      </a: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 路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24:26-43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887487"/>
                  </a:ext>
                </a:extLst>
              </a:tr>
              <a:tr h="7392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五百多弟兄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太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2</a:t>
                      </a:r>
                      <a:r>
                        <a:rPr lang="en-US" altLang="zh-TW" sz="2400" dirty="0"/>
                        <a:t>8:</a:t>
                      </a:r>
                      <a:r>
                        <a:rPr lang="en-US" altLang="zh-CN" sz="2400" dirty="0"/>
                        <a:t>16-20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可能指加利利山上</a:t>
                      </a:r>
                      <a:r>
                        <a:rPr kumimoji="1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(</a:t>
                      </a: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大使命</a:t>
                      </a:r>
                      <a:r>
                        <a:rPr kumimoji="1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54224"/>
                  </a:ext>
                </a:extLst>
              </a:tr>
              <a:tr h="7344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雅各</a:t>
                      </a:r>
                      <a:r>
                        <a:rPr kumimoji="1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(</a:t>
                      </a: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主的弟弟</a:t>
                      </a:r>
                      <a:r>
                        <a:rPr kumimoji="1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林前</a:t>
                      </a:r>
                      <a:r>
                        <a:rPr lang="en-US" altLang="zh-TW" sz="2400" dirty="0"/>
                        <a:t>15:</a:t>
                      </a:r>
                      <a:r>
                        <a:rPr lang="en-US" altLang="zh-CN" sz="2400" dirty="0"/>
                        <a:t>6-7</a:t>
                      </a:r>
                      <a:r>
                        <a:rPr lang="zh-TW" altLang="en-US" sz="2400" dirty="0"/>
                        <a:t> 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(</a:t>
                      </a:r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未記詳情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57200"/>
                  </a:ext>
                </a:extLst>
              </a:tr>
              <a:tr h="7392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眾使徒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徒</a:t>
                      </a:r>
                      <a:r>
                        <a:rPr lang="en-US" altLang="zh-TW" sz="2400" dirty="0"/>
                        <a:t>1:</a:t>
                      </a:r>
                      <a:r>
                        <a:rPr lang="en-US" altLang="zh-CN" sz="2400" dirty="0"/>
                        <a:t>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可能指橄欖山上</a:t>
                      </a:r>
                      <a:r>
                        <a:rPr kumimoji="1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(</a:t>
                      </a: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主升天</a:t>
                      </a:r>
                      <a:r>
                        <a:rPr kumimoji="1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296517"/>
                  </a:ext>
                </a:extLst>
              </a:tr>
              <a:tr h="73927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保羅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徒</a:t>
                      </a: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9:1-22</a:t>
                      </a:r>
                    </a:p>
                    <a:p>
                      <a:pPr marL="0" algn="ctr" defTabSz="685800" rtl="0" eaLnBrk="1" latinLnBrk="0" hangingPunct="1"/>
                      <a:r>
                        <a:rPr lang="zh-TW" altLang="en-US" sz="2400" b="0" kern="12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大馬色路上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1416154"/>
                  </a:ext>
                </a:extLst>
              </a:tr>
            </a:tbl>
          </a:graphicData>
        </a:graphic>
      </p:graphicFrame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7F049E-B56B-4062-B795-ABB7A7B67CF3}"/>
              </a:ext>
            </a:extLst>
          </p:cNvPr>
          <p:cNvSpPr/>
          <p:nvPr/>
        </p:nvSpPr>
        <p:spPr>
          <a:xfrm>
            <a:off x="6730584" y="1567305"/>
            <a:ext cx="2413416" cy="1499016"/>
          </a:xfrm>
          <a:prstGeom prst="wedgeRectCallout">
            <a:avLst>
              <a:gd name="adj1" fmla="val -56575"/>
              <a:gd name="adj2" fmla="val -4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抹大拉的马利亚（约</a:t>
            </a:r>
            <a:r>
              <a:rPr lang="en-US" altLang="zh-TW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21:</a:t>
            </a:r>
            <a:r>
              <a:rPr lang="en-US" altLang="zh-CN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11-18</a:t>
            </a:r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；可</a:t>
            </a:r>
            <a:r>
              <a:rPr lang="en-US" altLang="zh-TW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16:</a:t>
            </a:r>
            <a:r>
              <a:rPr lang="en-US" altLang="zh-CN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9-11</a:t>
            </a:r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CN" sz="16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别的妇女们</a:t>
            </a:r>
            <a:r>
              <a:rPr lang="en-US" altLang="zh-TW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太</a:t>
            </a:r>
            <a:r>
              <a:rPr lang="en-US" altLang="zh-TW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28:</a:t>
            </a:r>
            <a:r>
              <a:rPr lang="en-US" altLang="zh-CN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9-10</a:t>
            </a:r>
            <a:r>
              <a:rPr lang="en-US" altLang="zh-TW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CN" sz="16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以马忤斯的两个门徒（可</a:t>
            </a:r>
            <a:r>
              <a:rPr lang="en-US" altLang="zh-TW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16:</a:t>
            </a:r>
            <a:r>
              <a:rPr lang="en-US" altLang="zh-CN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12-13</a:t>
            </a:r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；路</a:t>
            </a:r>
            <a:r>
              <a:rPr lang="en-US" altLang="zh-TW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24:</a:t>
            </a:r>
            <a:r>
              <a:rPr lang="en-US" altLang="zh-CN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13-35</a:t>
            </a:r>
            <a:r>
              <a:rPr lang="en-US" altLang="zh-TW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sz="16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80B78A9-DF5D-4EC8-839A-D0CFBDBD9FA8}"/>
              </a:ext>
            </a:extLst>
          </p:cNvPr>
          <p:cNvSpPr/>
          <p:nvPr/>
        </p:nvSpPr>
        <p:spPr>
          <a:xfrm>
            <a:off x="7109123" y="3429000"/>
            <a:ext cx="2034877" cy="936383"/>
          </a:xfrm>
          <a:prstGeom prst="wedgeRectCallout">
            <a:avLst>
              <a:gd name="adj1" fmla="val -66685"/>
              <a:gd name="adj2" fmla="val -145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其中一大半到如今還在，卻也有已經睡了的；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5C0A1A5-9CBC-4B48-9F29-FDB104AD3B0F}"/>
              </a:ext>
            </a:extLst>
          </p:cNvPr>
          <p:cNvSpPr/>
          <p:nvPr/>
        </p:nvSpPr>
        <p:spPr>
          <a:xfrm>
            <a:off x="6633148" y="5808689"/>
            <a:ext cx="2510852" cy="936383"/>
          </a:xfrm>
          <a:prstGeom prst="wedgeRectCallout">
            <a:avLst>
              <a:gd name="adj1" fmla="val -76133"/>
              <a:gd name="adj2" fmla="val -1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solidFill>
                  <a:srgbClr val="000000"/>
                </a:solidFill>
                <a:latin typeface="system-ui"/>
              </a:rPr>
              <a:t>我原是使徒中最小的，不配稱為使徒，因為我從前逼迫神的教會。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6AD14583-B019-4ED5-ACA1-15D976CF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dirty="0"/>
              <a:t>一</a:t>
            </a:r>
            <a:r>
              <a:rPr lang="en-US" sz="3200" b="1" dirty="0"/>
              <a:t>.</a:t>
            </a:r>
            <a:r>
              <a:rPr lang="zh-TW" altLang="en-US" sz="3200" b="1" u="sng" dirty="0"/>
              <a:t>主復活的證據</a:t>
            </a:r>
            <a:r>
              <a:rPr lang="en-US" sz="3200" dirty="0"/>
              <a:t> (15:1-11)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373172"/>
            <a:ext cx="8319392" cy="4713606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400" dirty="0"/>
              <a:t>C.   </a:t>
            </a:r>
            <a:r>
              <a:rPr lang="zh-TW" altLang="en-US" sz="2400" dirty="0"/>
              <a:t>保羅的蒙恩</a:t>
            </a:r>
            <a:endParaRPr lang="en-US" altLang="zh-TW" sz="24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然而我今日成了何等人，是蒙神的恩才成的，並且他所賜我的恩不是徒然的；我比眾使徒格外勞苦，這原不是我，乃是神的恩與我同在。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不拘是我，是眾使徒，我們如此傳，你們也如此信了。</a:t>
            </a:r>
            <a:endParaRPr lang="en-US" altLang="zh-TW" sz="16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掃羅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仍然向主的門徒口吐威嚇凶殺的話，去見大祭司，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求文書給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大馬士革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的各會堂，</a:t>
            </a:r>
            <a:r>
              <a:rPr lang="zh-TW" altLang="en-US" sz="16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若是找著信奉這道的人，無論男女，都准他捆綁帶到</a:t>
            </a:r>
            <a:r>
              <a:rPr lang="zh-TW" altLang="en-US" sz="1600" u="sng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耶路撒冷</a:t>
            </a:r>
            <a:r>
              <a:rPr lang="zh-TW" altLang="en-US" sz="16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3 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掃羅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行路，將到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大馬士革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，忽然從天上發光，四面照著他。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4 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他就仆倒在地，聽見有聲音對他說：「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掃羅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掃羅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，你為什麼逼迫我？」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5 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他說：「主啊，你是誰？」主說：「我就是你所逼迫的耶穌。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6 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起來！進城去，你所當做的事，必有人告訴你。」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7 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同行的人站在那裡，說不出話來，聽見聲音，卻看不見人。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8 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掃羅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從地上起來，睜開眼睛，竟不能看見什麼。有人拉他的手，領他進了</a:t>
            </a:r>
            <a:r>
              <a:rPr lang="zh-TW" altLang="en-US" sz="1600" u="sng" dirty="0">
                <a:latin typeface="SimHei" panose="02010609060101010101" pitchFamily="49" charset="-122"/>
                <a:ea typeface="SimHei" panose="02010609060101010101" pitchFamily="49" charset="-122"/>
              </a:rPr>
              <a:t>大馬士革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。 </a:t>
            </a:r>
            <a:r>
              <a:rPr lang="en-US" altLang="zh-TW" sz="16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9 </a:t>
            </a:r>
            <a:r>
              <a:rPr lang="zh-TW" altLang="en-US" sz="1600" dirty="0">
                <a:latin typeface="SimHei" panose="02010609060101010101" pitchFamily="49" charset="-122"/>
                <a:ea typeface="SimHei" panose="02010609060101010101" pitchFamily="49" charset="-122"/>
              </a:rPr>
              <a:t>三日不能看見，也不吃也不喝。　徒９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8F8B2-A77C-4AB5-B47C-960C1EE7CC2D}"/>
              </a:ext>
            </a:extLst>
          </p:cNvPr>
          <p:cNvSpPr/>
          <p:nvPr/>
        </p:nvSpPr>
        <p:spPr>
          <a:xfrm>
            <a:off x="279343" y="6087716"/>
            <a:ext cx="8585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highlight>
                  <a:srgbClr val="00FFFF"/>
                </a:highlight>
                <a:latin typeface="system-ui"/>
              </a:rPr>
              <a:t>我原是使徒中最小的，不配稱為使徒，因為我從前逼迫神的教會。　（最不可能的）</a:t>
            </a:r>
            <a:endParaRPr lang="en-US" altLang="zh-TW" dirty="0">
              <a:solidFill>
                <a:srgbClr val="000000"/>
              </a:solidFill>
              <a:highlight>
                <a:srgbClr val="00FFFF"/>
              </a:highlight>
              <a:latin typeface="system-ui"/>
            </a:endParaRPr>
          </a:p>
          <a:p>
            <a:r>
              <a:rPr lang="zh-TW" altLang="en-US" dirty="0">
                <a:highlight>
                  <a:srgbClr val="00FFFF"/>
                </a:highlight>
              </a:rPr>
              <a:t>在人這是不能的，在神凡事都能。　太１９：２６</a:t>
            </a:r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0473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526A366-17E8-43E0-A64B-52037C3E2FDD}"/>
              </a:ext>
            </a:extLst>
          </p:cNvPr>
          <p:cNvGrpSpPr/>
          <p:nvPr/>
        </p:nvGrpSpPr>
        <p:grpSpPr>
          <a:xfrm>
            <a:off x="175490" y="271919"/>
            <a:ext cx="5434490" cy="3625825"/>
            <a:chOff x="175490" y="271919"/>
            <a:chExt cx="5434490" cy="3625825"/>
          </a:xfrm>
        </p:grpSpPr>
        <p:pic>
          <p:nvPicPr>
            <p:cNvPr id="1028" name="Picture 4" descr="Image result for 香港 黑幫受洗">
              <a:extLst>
                <a:ext uri="{FF2B5EF4-FFF2-40B4-BE49-F238E27FC236}">
                  <a16:creationId xmlns:a16="http://schemas.microsoft.com/office/drawing/2014/main" id="{A8E50BB1-260A-4D6F-91E6-78277736D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90" y="271919"/>
              <a:ext cx="5434490" cy="362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F237D-7033-4EB2-A22A-0AC73D4B407B}"/>
                </a:ext>
              </a:extLst>
            </p:cNvPr>
            <p:cNvSpPr txBox="1"/>
            <p:nvPr/>
          </p:nvSpPr>
          <p:spPr>
            <a:xfrm>
              <a:off x="720438" y="429553"/>
              <a:ext cx="40085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0" i="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</a:rPr>
                <a:t>人稱</a:t>
              </a:r>
              <a:r>
                <a:rPr lang="en-US" altLang="zh-TW" b="0" i="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</a:rPr>
                <a:t>Teddy</a:t>
              </a:r>
              <a:r>
                <a:rPr lang="zh-TW" altLang="en-US" b="0" i="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</a:rPr>
                <a:t>哥的香港傳奇人物─洪漢義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7E4AA4-2580-428F-95ED-5096695C13EE}"/>
                </a:ext>
              </a:extLst>
            </p:cNvPr>
            <p:cNvSpPr txBox="1"/>
            <p:nvPr/>
          </p:nvSpPr>
          <p:spPr>
            <a:xfrm>
              <a:off x="1540165" y="3172752"/>
              <a:ext cx="23691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b="1" i="0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</a:rPr>
                <a:t>從黑幫大佬到得勝者</a:t>
              </a:r>
            </a:p>
          </p:txBody>
        </p:sp>
      </p:grpSp>
      <p:pic>
        <p:nvPicPr>
          <p:cNvPr id="1026" name="Picture 2" descr="Image result for 吳元囯牧師">
            <a:extLst>
              <a:ext uri="{FF2B5EF4-FFF2-40B4-BE49-F238E27FC236}">
                <a16:creationId xmlns:a16="http://schemas.microsoft.com/office/drawing/2014/main" id="{4953BF32-67B8-4DBF-B61B-5B1FC8967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28545"/>
          <a:stretch/>
        </p:blipFill>
        <p:spPr bwMode="auto">
          <a:xfrm>
            <a:off x="4729020" y="2539547"/>
            <a:ext cx="4239490" cy="40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5D37-C671-42A8-9179-0614B662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448056"/>
            <a:ext cx="6345454" cy="6400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二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TW" altLang="en-US" sz="3200" u="sng" dirty="0">
                <a:latin typeface="SimHei" panose="02010609060101010101" pitchFamily="49" charset="-122"/>
                <a:ea typeface="SimHei" panose="02010609060101010101" pitchFamily="49" charset="-122"/>
              </a:rPr>
              <a:t>復活的重要性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(15:12-19)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05ABB-25C7-4FC9-9AB7-242FC5C0E4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338171"/>
            <a:ext cx="8101815" cy="446185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/>
              <a:t>若沒有死人復活，基督就沒有復活</a:t>
            </a:r>
            <a:endParaRPr lang="en-US" altLang="zh-TW" sz="2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/>
              <a:t>若基督沒有復活</a:t>
            </a:r>
            <a:r>
              <a:rPr lang="en-US" sz="2600" dirty="0"/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A. </a:t>
            </a:r>
            <a:r>
              <a:rPr lang="zh-TW" altLang="en-US" sz="2000" dirty="0"/>
              <a:t>所信的是枉然 </a:t>
            </a:r>
            <a:r>
              <a:rPr lang="en-US" sz="2000" dirty="0"/>
              <a:t>(14</a:t>
            </a:r>
            <a:r>
              <a:rPr lang="zh-TW" altLang="en-US" sz="2000" dirty="0"/>
              <a:t>節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B. </a:t>
            </a:r>
            <a:r>
              <a:rPr lang="zh-TW" altLang="en-US" sz="2000" dirty="0"/>
              <a:t>使徒妄作見證 </a:t>
            </a:r>
            <a:r>
              <a:rPr lang="en-US" sz="2000" dirty="0"/>
              <a:t>(15</a:t>
            </a:r>
            <a:r>
              <a:rPr lang="zh-TW" altLang="en-US" sz="2000" dirty="0"/>
              <a:t>節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C. </a:t>
            </a:r>
            <a:r>
              <a:rPr lang="zh-TW" altLang="en-US" sz="2000" dirty="0"/>
              <a:t>眾人仍在罪中 </a:t>
            </a:r>
            <a:r>
              <a:rPr lang="en-US" sz="2000" dirty="0"/>
              <a:t>(17</a:t>
            </a:r>
            <a:r>
              <a:rPr lang="zh-TW" altLang="en-US" sz="2000" dirty="0"/>
              <a:t>節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D.</a:t>
            </a:r>
            <a:r>
              <a:rPr lang="zh-TW" altLang="en-US" sz="2000" dirty="0"/>
              <a:t> 已故信徒滅亡 </a:t>
            </a:r>
            <a:r>
              <a:rPr lang="en-US" sz="2000" dirty="0"/>
              <a:t>(18</a:t>
            </a:r>
            <a:r>
              <a:rPr lang="zh-TW" altLang="en-US" sz="2000" dirty="0"/>
              <a:t>節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E. </a:t>
            </a:r>
            <a:r>
              <a:rPr lang="zh-TW" altLang="en-US" sz="2000" dirty="0"/>
              <a:t>比世人更可憐 </a:t>
            </a:r>
            <a:r>
              <a:rPr lang="en-US" sz="2000" dirty="0"/>
              <a:t>(19</a:t>
            </a:r>
            <a:r>
              <a:rPr lang="zh-TW" altLang="en-US" sz="2000" dirty="0"/>
              <a:t>節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534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大綱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5" y="1543760"/>
            <a:ext cx="8480951" cy="46594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主復活的證據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15:1-11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基督復活的重要性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15:12-19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復活的次序 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15:20-28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復活與信仰 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15:29-34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復活的身體 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15:35-54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安慰與勸勉  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15:55-58</a:t>
            </a:r>
          </a:p>
        </p:txBody>
      </p:sp>
    </p:spTree>
    <p:extLst>
      <p:ext uri="{BB962C8B-B14F-4D97-AF65-F5344CB8AC3E}">
        <p14:creationId xmlns:p14="http://schemas.microsoft.com/office/powerpoint/2010/main" val="2932429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E7D8-05F1-4D23-87FD-F1A18339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087819-B0D5-4542-AADE-E033635EA3F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560237"/>
              </p:ext>
            </p:extLst>
          </p:nvPr>
        </p:nvGraphicFramePr>
        <p:xfrm>
          <a:off x="0" y="0"/>
          <a:ext cx="9144000" cy="692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786">
                  <a:extLst>
                    <a:ext uri="{9D8B030D-6E8A-4147-A177-3AD203B41FA5}">
                      <a16:colId xmlns:a16="http://schemas.microsoft.com/office/drawing/2014/main" val="1043669500"/>
                    </a:ext>
                  </a:extLst>
                </a:gridCol>
                <a:gridCol w="6915214">
                  <a:extLst>
                    <a:ext uri="{9D8B030D-6E8A-4147-A177-3AD203B41FA5}">
                      <a16:colId xmlns:a16="http://schemas.microsoft.com/office/drawing/2014/main" val="566261029"/>
                    </a:ext>
                  </a:extLst>
                </a:gridCol>
              </a:tblGrid>
              <a:tr h="64457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基督的復活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62085"/>
                  </a:ext>
                </a:extLst>
              </a:tr>
              <a:tr h="138897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證明他真是神的兒子，人類唯一的救主</a:t>
                      </a:r>
                      <a:endParaRPr lang="en-US" altLang="zh-TW" sz="2000" dirty="0">
                        <a:solidFill>
                          <a:srgbClr val="000000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325" lvl="1" indent="0" defTabSz="914400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耶穌三次預言自己將受難和復活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可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8:31;9:31;10:34)</a:t>
                      </a:r>
                    </a:p>
                    <a:p>
                      <a:pPr marL="60325" lvl="1" indent="0" defTabSz="914400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論到他兒子─我主耶穌基督</a:t>
                      </a:r>
                      <a:r>
                        <a:rPr lang="en-US" altLang="zh-TW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… 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因從死裡復活，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以大能顯明是神的兒子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。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羅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1:3-4)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54169"/>
                  </a:ext>
                </a:extLst>
              </a:tr>
              <a:tr h="23360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使信他的人得以稱義、重生</a:t>
                      </a:r>
                      <a:endParaRPr lang="en-US" altLang="zh-TW" sz="2000" dirty="0">
                        <a:solidFill>
                          <a:srgbClr val="000000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defTabSz="914400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耶穌被交給人，是為我們的過犯；復活，是為叫我們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稱義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。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羅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4:25)</a:t>
                      </a:r>
                    </a:p>
                    <a:p>
                      <a:pPr marL="0" lvl="0" indent="0" defTabSz="914400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他</a:t>
                      </a:r>
                      <a:r>
                        <a:rPr lang="en-US" altLang="zh-TW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父神</a:t>
                      </a:r>
                      <a:r>
                        <a:rPr lang="en-US" altLang="zh-TW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曾照自己的大憐憫，藉耶穌基督從死裡復活，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重生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了我們，叫我們有活潑的盼望。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彼前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1:3)</a:t>
                      </a:r>
                    </a:p>
                    <a:p>
                      <a:pPr marL="0" lvl="0" indent="0" defTabSz="914400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基督若沒有復活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，你們的信便是徒然，你們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仍在罪裡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。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林前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15:17)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594965"/>
                  </a:ext>
                </a:extLst>
              </a:tr>
              <a:tr h="25585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使一切信他的人，也能勝過死亡，從死裡復活</a:t>
                      </a:r>
                      <a:endParaRPr lang="en-US" altLang="zh-TW" sz="2000" dirty="0">
                        <a:solidFill>
                          <a:srgbClr val="000000"/>
                        </a:solidFill>
                        <a:latin typeface="SimHei" panose="02010609060101010101" pitchFamily="49" charset="-122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defTabSz="914400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然而，叫耶穌從死裡復活者的靈若住在你們心裡，那叫基督耶穌從死裡復活的，也必藉著住在你們心裡的聖靈，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使你們必死的身體又活過來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。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羅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8:11)</a:t>
                      </a:r>
                    </a:p>
                    <a:p>
                      <a:pPr marL="0" lvl="0" indent="0" defTabSz="914400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但基督已經從死裡復活，成為睡了之人初熟的果子。死既是因一人而來，死人復活也是因一人而來。在亞當裡眾人都死了；照樣，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在基督裡眾人也都要復活</a:t>
                      </a:r>
                      <a:r>
                        <a:rPr lang="zh-TW" altLang="en-US" sz="2000" dirty="0">
                          <a:solidFill>
                            <a:srgbClr val="00000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。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林前</a:t>
                      </a:r>
                      <a:r>
                        <a:rPr lang="en-US" altLang="zh-TW" sz="2000" dirty="0">
                          <a:solidFill>
                            <a:srgbClr val="808080"/>
                          </a:solidFill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15:20-22)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4559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F66C33E-5760-425B-A73F-3E546B4D98B6}"/>
              </a:ext>
            </a:extLst>
          </p:cNvPr>
          <p:cNvSpPr/>
          <p:nvPr/>
        </p:nvSpPr>
        <p:spPr>
          <a:xfrm>
            <a:off x="0" y="2074725"/>
            <a:ext cx="9087853" cy="2085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1B679A-1248-4C0F-9A4E-5BFE5E9579F5}"/>
              </a:ext>
            </a:extLst>
          </p:cNvPr>
          <p:cNvSpPr/>
          <p:nvPr/>
        </p:nvSpPr>
        <p:spPr>
          <a:xfrm>
            <a:off x="0" y="4424892"/>
            <a:ext cx="9087853" cy="2296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7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5D37-C671-42A8-9179-0614B662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5" y="448056"/>
            <a:ext cx="8325255" cy="640080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在</a:t>
            </a:r>
            <a:r>
              <a:rPr lang="zh-TW" altLang="en-US" sz="2400" u="sng" dirty="0"/>
              <a:t>亞當</a:t>
            </a:r>
            <a:r>
              <a:rPr lang="zh-TW" altLang="en-US" sz="2400" dirty="0"/>
              <a:t>裡眾人都死了，照樣，在基督裡眾人也都要復活。</a:t>
            </a: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05ABB-25C7-4FC9-9AB7-242FC5C0E4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1" y="1435607"/>
            <a:ext cx="8311540" cy="446185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400" b="1" baseline="30000" dirty="0"/>
              <a:t>20 </a:t>
            </a:r>
            <a:r>
              <a:rPr lang="zh-TW" altLang="en-US" sz="2400" dirty="0"/>
              <a:t>但基督已經從死裡復活，成為睡了之人</a:t>
            </a:r>
            <a:r>
              <a:rPr lang="zh-TW" altLang="en-US" sz="2400" dirty="0">
                <a:highlight>
                  <a:srgbClr val="00FFFF"/>
                </a:highlight>
              </a:rPr>
              <a:t>初熟的果子</a:t>
            </a:r>
            <a:r>
              <a:rPr lang="zh-TW" altLang="en-US" sz="2400" dirty="0"/>
              <a:t>。 </a:t>
            </a:r>
            <a:r>
              <a:rPr lang="en-US" altLang="zh-TW" sz="2400" b="1" baseline="30000" dirty="0"/>
              <a:t>21 </a:t>
            </a:r>
            <a:r>
              <a:rPr lang="zh-TW" altLang="en-US" sz="2400" dirty="0"/>
              <a:t>死既是因一人而來，死人復活也是因一人而來。 </a:t>
            </a:r>
            <a:r>
              <a:rPr lang="en-US" altLang="zh-TW" sz="2400" b="1" baseline="30000" dirty="0"/>
              <a:t>22 </a:t>
            </a:r>
            <a:r>
              <a:rPr lang="zh-TW" altLang="en-US" sz="2400" dirty="0"/>
              <a:t>在</a:t>
            </a:r>
            <a:r>
              <a:rPr lang="zh-TW" altLang="en-US" sz="2400" u="sng" dirty="0"/>
              <a:t>亞當</a:t>
            </a:r>
            <a:r>
              <a:rPr lang="zh-TW" altLang="en-US" sz="2400" dirty="0"/>
              <a:t>裡眾人都死了，照樣，在基督裡眾人也都要復活。 </a:t>
            </a:r>
            <a:r>
              <a:rPr lang="en-US" altLang="zh-TW" sz="2400" b="1" baseline="30000" dirty="0"/>
              <a:t>23 </a:t>
            </a:r>
            <a:r>
              <a:rPr lang="zh-TW" altLang="en-US" sz="2400" dirty="0"/>
              <a:t>但各人是按著自己的次序復活：初熟的果子是基督，以後在他來的時候，是那些屬基督的。 </a:t>
            </a:r>
            <a:r>
              <a:rPr lang="en-US" altLang="zh-TW" sz="2400" b="1" baseline="30000" dirty="0"/>
              <a:t>24 </a:t>
            </a:r>
            <a:r>
              <a:rPr lang="zh-TW" altLang="en-US" sz="2400" dirty="0"/>
              <a:t>再後末期到了，那時基督既將一切執政的、掌權的、有能的都毀滅了，就把國交於父神。 </a:t>
            </a:r>
            <a:r>
              <a:rPr lang="en-US" altLang="zh-TW" sz="2400" b="1" baseline="30000" dirty="0"/>
              <a:t>25 </a:t>
            </a:r>
            <a:r>
              <a:rPr lang="zh-TW" altLang="en-US" sz="2400" dirty="0"/>
              <a:t>因為基督必要做王，等神把一切仇敵都放在他的腳下。 </a:t>
            </a:r>
            <a:r>
              <a:rPr lang="en-US" altLang="zh-TW" sz="2400" b="1" baseline="30000" dirty="0"/>
              <a:t>26 </a:t>
            </a:r>
            <a:r>
              <a:rPr lang="zh-TW" altLang="en-US" sz="2400" dirty="0"/>
              <a:t>儘末了所毀滅的仇敵就是死， </a:t>
            </a:r>
            <a:r>
              <a:rPr lang="en-US" altLang="zh-TW" sz="2400" b="1" baseline="30000" dirty="0"/>
              <a:t>27 </a:t>
            </a:r>
            <a:r>
              <a:rPr lang="zh-TW" altLang="en-US" sz="2400" dirty="0"/>
              <a:t>因為經上說：「神叫萬物都服在他的腳下。」既說萬物都服了他，明顯那叫萬物服他的不在其內了。 </a:t>
            </a:r>
            <a:r>
              <a:rPr lang="en-US" altLang="zh-TW" sz="2400" b="1" baseline="30000" dirty="0"/>
              <a:t>28 </a:t>
            </a:r>
            <a:r>
              <a:rPr lang="zh-TW" altLang="en-US" sz="2400" dirty="0"/>
              <a:t>萬物既服了他，那時子也要自己服那叫萬物服他的，叫神在萬物之上、為萬物之主。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40406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AEDDD363-86A9-464A-99F3-063D8A80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1F2128-0DF8-4D1A-99A9-2DED9772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三</a:t>
            </a:r>
            <a:r>
              <a:rPr 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TW" altLang="en-US" sz="32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復活的次序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(15:20-28)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7C02-1B28-4298-819E-7188B8109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7299" y="1296649"/>
            <a:ext cx="8604354" cy="539645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A. 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基督為初熟果子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17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23 </a:t>
            </a:r>
            <a:r>
              <a:rPr lang="zh-TW" alt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但各人是按著自己的次序復活：初熟的果子是基督</a:t>
            </a:r>
            <a:endParaRPr lang="en-US" altLang="zh-TW" sz="1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B. 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屬基督的復活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17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23 </a:t>
            </a:r>
            <a:r>
              <a:rPr lang="zh-TW" alt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以後在他來的時候，是那些屬基督的。 </a:t>
            </a: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C. 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毀滅仇敵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17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 24 </a:t>
            </a:r>
            <a:r>
              <a:rPr lang="zh-TW" alt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再後末期到了，那時基督既將一切執政的、掌權的、有能的都毀滅了，就把國交於父神。</a:t>
            </a:r>
            <a:r>
              <a:rPr lang="en-US" altLang="zh-TW" sz="17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 25 </a:t>
            </a:r>
            <a:r>
              <a:rPr lang="zh-TW" alt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因為基督必要做王，等神把一切仇敵都放在他的腳下。 </a:t>
            </a:r>
            <a:endParaRPr lang="en-US" sz="1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D. 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毀滅死亡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17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26 </a:t>
            </a:r>
            <a:r>
              <a:rPr lang="zh-TW" alt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儘末了所毀滅的仇敵就是死，</a:t>
            </a:r>
            <a:endParaRPr lang="en-US" sz="1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E. 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基督為萬物主</a:t>
            </a:r>
            <a:endParaRPr lang="en-US" altLang="zh-TW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17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27 </a:t>
            </a:r>
            <a:r>
              <a:rPr lang="zh-TW" alt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因為經上說：「神叫萬物都服在他的腳下。」既說萬物都服了他，明顯那叫萬物服他的不在其內了。 </a:t>
            </a:r>
            <a:r>
              <a:rPr lang="en-US" altLang="zh-TW" sz="17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28 </a:t>
            </a:r>
            <a:r>
              <a:rPr lang="zh-TW" alt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萬物既服了他，那時子也要自己服那叫萬物服他的，叫神在萬物之上、為萬物之主。</a:t>
            </a:r>
            <a:endParaRPr lang="en-US" sz="1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25EBD92-67DC-4871-B38D-CB4608810A15}"/>
              </a:ext>
            </a:extLst>
          </p:cNvPr>
          <p:cNvSpPr/>
          <p:nvPr/>
        </p:nvSpPr>
        <p:spPr>
          <a:xfrm>
            <a:off x="5807106" y="1391920"/>
            <a:ext cx="3328817" cy="782320"/>
          </a:xfrm>
          <a:prstGeom prst="wedgeRectCallout">
            <a:avLst>
              <a:gd name="adj1" fmla="val -62473"/>
              <a:gd name="adj2" fmla="val 24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收割莊稼的時候，要將初熟的莊稼一捆帶給祭司。  利</a:t>
            </a:r>
            <a:r>
              <a:rPr lang="en-US" altLang="zh-TW" dirty="0"/>
              <a:t>23:10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Text Box 16">
            <a:extLst>
              <a:ext uri="{FF2B5EF4-FFF2-40B4-BE49-F238E27FC236}">
                <a16:creationId xmlns:a16="http://schemas.microsoft.com/office/drawing/2014/main" id="{1BC20241-5CA6-491F-ADD8-C43F31853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9275"/>
            <a:ext cx="74183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但各人是按著自己的次序復活：初熟的果子是基督；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以後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，在他來的時候，是那些屬基督的。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林前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15:23)</a:t>
            </a:r>
          </a:p>
        </p:txBody>
      </p:sp>
      <p:sp>
        <p:nvSpPr>
          <p:cNvPr id="28689" name="Rectangle 17">
            <a:extLst>
              <a:ext uri="{FF2B5EF4-FFF2-40B4-BE49-F238E27FC236}">
                <a16:creationId xmlns:a16="http://schemas.microsoft.com/office/drawing/2014/main" id="{2DB49CB0-97D6-49EC-B616-C983F1964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4200"/>
            <a:ext cx="2843213" cy="647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教會時代</a:t>
            </a:r>
          </a:p>
        </p:txBody>
      </p:sp>
      <p:sp>
        <p:nvSpPr>
          <p:cNvPr id="28690" name="Rectangle 18">
            <a:extLst>
              <a:ext uri="{FF2B5EF4-FFF2-40B4-BE49-F238E27FC236}">
                <a16:creationId xmlns:a16="http://schemas.microsoft.com/office/drawing/2014/main" id="{22CB322C-FD36-4EBB-B33A-FCCF59C0F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394200"/>
            <a:ext cx="1728787" cy="6477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大災難</a:t>
            </a:r>
          </a:p>
        </p:txBody>
      </p:sp>
      <p:sp>
        <p:nvSpPr>
          <p:cNvPr id="28691" name="Rectangle 19">
            <a:extLst>
              <a:ext uri="{FF2B5EF4-FFF2-40B4-BE49-F238E27FC236}">
                <a16:creationId xmlns:a16="http://schemas.microsoft.com/office/drawing/2014/main" id="{17E589D1-3FC9-4F6C-9F81-CAB2F68D1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94200"/>
            <a:ext cx="2232025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千禧年</a:t>
            </a:r>
          </a:p>
        </p:txBody>
      </p:sp>
      <p:sp>
        <p:nvSpPr>
          <p:cNvPr id="28692" name="Rectangle 20">
            <a:extLst>
              <a:ext uri="{FF2B5EF4-FFF2-40B4-BE49-F238E27FC236}">
                <a16:creationId xmlns:a16="http://schemas.microsoft.com/office/drawing/2014/main" id="{AB3C57CE-A531-4F34-BF9B-8527D3947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394200"/>
            <a:ext cx="2339975" cy="6477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新天新地</a:t>
            </a:r>
          </a:p>
        </p:txBody>
      </p:sp>
      <p:sp>
        <p:nvSpPr>
          <p:cNvPr id="28693" name="Line 21">
            <a:extLst>
              <a:ext uri="{FF2B5EF4-FFF2-40B4-BE49-F238E27FC236}">
                <a16:creationId xmlns:a16="http://schemas.microsoft.com/office/drawing/2014/main" id="{98A7ACE6-1F97-48AA-8B31-DE507B0AA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35290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28694" name="Text Box 22">
            <a:extLst>
              <a:ext uri="{FF2B5EF4-FFF2-40B4-BE49-F238E27FC236}">
                <a16:creationId xmlns:a16="http://schemas.microsoft.com/office/drawing/2014/main" id="{3F00434D-C5C3-45F0-8DBA-30BB29B43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2695575"/>
            <a:ext cx="1200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第七號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復活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被提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AEC53-61EA-4B8C-BB69-232331A18B36}"/>
              </a:ext>
            </a:extLst>
          </p:cNvPr>
          <p:cNvSpPr txBox="1"/>
          <p:nvPr/>
        </p:nvSpPr>
        <p:spPr>
          <a:xfrm>
            <a:off x="119921" y="119921"/>
            <a:ext cx="133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聖經簡報站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0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nimBg="1"/>
      <p:bldP spid="28690" grpId="0" animBg="1"/>
      <p:bldP spid="28691" grpId="0" animBg="1"/>
      <p:bldP spid="28692" grpId="0" animBg="1"/>
      <p:bldP spid="286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C76E128-6AA8-4470-B847-1AB883BBF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4200"/>
            <a:ext cx="2843213" cy="647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教會時代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5125486-3752-4721-A06A-48CDF82E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394200"/>
            <a:ext cx="1728787" cy="6477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大災難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DBAC724E-A9DD-4DEF-86C1-A5B411CC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94200"/>
            <a:ext cx="2232025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千禧年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5DC06001-F597-4E83-8F62-035DFB5F1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394200"/>
            <a:ext cx="2339975" cy="6477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新天新地</a:t>
            </a: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852DF2C4-430B-4C65-9986-AB9DA7B94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35290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5C4F711E-14F6-496D-AFB2-E046A0A1B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2695575"/>
            <a:ext cx="1200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第七號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復活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被提</a:t>
            </a:r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861D4475-5E02-4E99-9DFF-436B96317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041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F4B6E0AC-A9AE-477D-9898-AD572335E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5546725"/>
            <a:ext cx="1200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撒但被丟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進無底坑</a:t>
            </a:r>
          </a:p>
        </p:txBody>
      </p:sp>
      <p:sp>
        <p:nvSpPr>
          <p:cNvPr id="29708" name="AutoShape 12">
            <a:extLst>
              <a:ext uri="{FF2B5EF4-FFF2-40B4-BE49-F238E27FC236}">
                <a16:creationId xmlns:a16="http://schemas.microsoft.com/office/drawing/2014/main" id="{1C99AF9C-70EC-44A2-8EEF-31E4EBEA1B9A}"/>
              </a:ext>
            </a:extLst>
          </p:cNvPr>
          <p:cNvSpPr>
            <a:spLocks/>
          </p:cNvSpPr>
          <p:nvPr/>
        </p:nvSpPr>
        <p:spPr bwMode="auto">
          <a:xfrm rot="5400000">
            <a:off x="5543550" y="2989263"/>
            <a:ext cx="288925" cy="2232025"/>
          </a:xfrm>
          <a:prstGeom prst="leftBrace">
            <a:avLst>
              <a:gd name="adj1" fmla="val 643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7C98C386-541B-4DDB-B3F9-B02188F4B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3457575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基督與得勝者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作王</a:t>
            </a: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3C256015-0EA0-43A4-AFA1-928639E0C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9275"/>
            <a:ext cx="7418387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再後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，末期到了，那時基督既將一切執政的、掌權的、有能的、都毀滅了，就把國交與父神。因為基督必要作王，等神把一切仇敵都放在他的腳下。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林前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15:2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PMingLiU" panose="02020500000000000000" pitchFamily="18" charset="-120"/>
                <a:cs typeface="+mn-cs"/>
              </a:rPr>
              <a:t>4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-2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PMingLiU" panose="02020500000000000000" pitchFamily="18" charset="-120"/>
                <a:cs typeface="+mn-cs"/>
              </a:rPr>
              <a:t>5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4D741-496B-475F-964B-3D235251660A}"/>
              </a:ext>
            </a:extLst>
          </p:cNvPr>
          <p:cNvSpPr txBox="1"/>
          <p:nvPr/>
        </p:nvSpPr>
        <p:spPr>
          <a:xfrm>
            <a:off x="119921" y="119921"/>
            <a:ext cx="133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聖經簡報站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47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Text Box 14">
            <a:extLst>
              <a:ext uri="{FF2B5EF4-FFF2-40B4-BE49-F238E27FC236}">
                <a16:creationId xmlns:a16="http://schemas.microsoft.com/office/drawing/2014/main" id="{AA5436FE-3B1D-4B0A-91A5-30A75D1B2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9275"/>
            <a:ext cx="74183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儘末了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所毀滅的仇敵，就是死。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林前</a:t>
            </a:r>
            <a:r>
              <a:rPr kumimoji="1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15:26)</a:t>
            </a:r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EDC223E0-A6B5-4B2C-BFEC-A305F6E6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4200"/>
            <a:ext cx="2843213" cy="647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教會時代</a:t>
            </a:r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4F539066-242D-44B8-A34D-915C2FC85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394200"/>
            <a:ext cx="1728787" cy="6477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大災難</a:t>
            </a:r>
          </a:p>
        </p:txBody>
      </p:sp>
      <p:sp>
        <p:nvSpPr>
          <p:cNvPr id="30737" name="Rectangle 17">
            <a:extLst>
              <a:ext uri="{FF2B5EF4-FFF2-40B4-BE49-F238E27FC236}">
                <a16:creationId xmlns:a16="http://schemas.microsoft.com/office/drawing/2014/main" id="{B5D1ED39-D2CD-4BF7-AEA3-C50CCF1D2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94200"/>
            <a:ext cx="2232025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千禧年</a:t>
            </a:r>
          </a:p>
        </p:txBody>
      </p:sp>
      <p:sp>
        <p:nvSpPr>
          <p:cNvPr id="30738" name="Rectangle 18">
            <a:extLst>
              <a:ext uri="{FF2B5EF4-FFF2-40B4-BE49-F238E27FC236}">
                <a16:creationId xmlns:a16="http://schemas.microsoft.com/office/drawing/2014/main" id="{E62F8166-6E70-48ED-B43C-71CAD9E5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394200"/>
            <a:ext cx="2339975" cy="6477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新天新地</a:t>
            </a:r>
          </a:p>
        </p:txBody>
      </p:sp>
      <p:sp>
        <p:nvSpPr>
          <p:cNvPr id="30739" name="Line 19">
            <a:extLst>
              <a:ext uri="{FF2B5EF4-FFF2-40B4-BE49-F238E27FC236}">
                <a16:creationId xmlns:a16="http://schemas.microsoft.com/office/drawing/2014/main" id="{EB97D23D-5663-4CAC-AAF1-DC858B98A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35290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F1617FE9-B762-4043-8687-B15066CD6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2695575"/>
            <a:ext cx="1200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第七號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復活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被提</a:t>
            </a:r>
          </a:p>
        </p:txBody>
      </p:sp>
      <p:sp>
        <p:nvSpPr>
          <p:cNvPr id="30741" name="Line 21">
            <a:extLst>
              <a:ext uri="{FF2B5EF4-FFF2-40B4-BE49-F238E27FC236}">
                <a16:creationId xmlns:a16="http://schemas.microsoft.com/office/drawing/2014/main" id="{3EB056D2-4A07-4D0A-A94F-32CCDE234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041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30742" name="Text Box 22">
            <a:extLst>
              <a:ext uri="{FF2B5EF4-FFF2-40B4-BE49-F238E27FC236}">
                <a16:creationId xmlns:a16="http://schemas.microsoft.com/office/drawing/2014/main" id="{D2106131-F3A1-4AAB-A7D8-7B686C419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5546725"/>
            <a:ext cx="1200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撒但被丟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進無底坑</a:t>
            </a:r>
          </a:p>
        </p:txBody>
      </p:sp>
      <p:sp>
        <p:nvSpPr>
          <p:cNvPr id="30743" name="Line 23">
            <a:extLst>
              <a:ext uri="{FF2B5EF4-FFF2-40B4-BE49-F238E27FC236}">
                <a16:creationId xmlns:a16="http://schemas.microsoft.com/office/drawing/2014/main" id="{37701F01-32D3-4AD8-AB86-C1D0BFB4A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041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30744" name="Text Box 24">
            <a:extLst>
              <a:ext uri="{FF2B5EF4-FFF2-40B4-BE49-F238E27FC236}">
                <a16:creationId xmlns:a16="http://schemas.microsoft.com/office/drawing/2014/main" id="{3A5783F0-4DDD-4F8F-88E2-6FD0E887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5546725"/>
            <a:ext cx="2470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撒但、陰間、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死亡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不信者被丟進火湖</a:t>
            </a:r>
          </a:p>
        </p:txBody>
      </p:sp>
      <p:sp>
        <p:nvSpPr>
          <p:cNvPr id="30745" name="AutoShape 25">
            <a:extLst>
              <a:ext uri="{FF2B5EF4-FFF2-40B4-BE49-F238E27FC236}">
                <a16:creationId xmlns:a16="http://schemas.microsoft.com/office/drawing/2014/main" id="{A89F533C-8258-46C5-A2B6-C070D9B4EF4F}"/>
              </a:ext>
            </a:extLst>
          </p:cNvPr>
          <p:cNvSpPr>
            <a:spLocks/>
          </p:cNvSpPr>
          <p:nvPr/>
        </p:nvSpPr>
        <p:spPr bwMode="auto">
          <a:xfrm rot="5400000">
            <a:off x="5543550" y="2989263"/>
            <a:ext cx="288925" cy="2232025"/>
          </a:xfrm>
          <a:prstGeom prst="leftBrace">
            <a:avLst>
              <a:gd name="adj1" fmla="val 643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0EC311F3-5D7F-460F-8860-0D78007C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3457575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基督與得勝者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作王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72FA5F-2DFA-4E05-8303-1E82D21EFE22}"/>
              </a:ext>
            </a:extLst>
          </p:cNvPr>
          <p:cNvSpPr txBox="1"/>
          <p:nvPr/>
        </p:nvSpPr>
        <p:spPr>
          <a:xfrm>
            <a:off x="119921" y="119921"/>
            <a:ext cx="133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聖經簡報站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57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30C7F1AD-E0A8-479E-BB34-442C384F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E5839F-C21E-4FCB-9C58-C578A74D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四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TW" altLang="en-US" sz="3200" u="sng" dirty="0">
                <a:latin typeface="SimHei" panose="02010609060101010101" pitchFamily="49" charset="-122"/>
                <a:ea typeface="SimHei" panose="02010609060101010101" pitchFamily="49" charset="-122"/>
              </a:rPr>
              <a:t>復活與信仰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(15:29-34)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5F7DB-E461-4190-B59D-834FB3858C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296779"/>
            <a:ext cx="8427974" cy="535257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A. 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福音：為死人受洗？</a:t>
            </a:r>
            <a:endParaRPr 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29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不然，那些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為死人受洗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的將來怎樣呢？若死人總不復活，因何為他們受洗呢？  </a:t>
            </a: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B. 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受苦：何必天天冒死？</a:t>
            </a:r>
            <a:endParaRPr 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30 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我們又因何時刻冒險呢？ </a:t>
            </a:r>
            <a:r>
              <a:rPr lang="en-US" altLang="zh-TW" sz="20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31 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弟兄們，我在我主基督耶穌裡指著你們所誇的口極力地說：我是天天冒死！</a:t>
            </a: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C. 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生活：吃吃喝喝罷！</a:t>
            </a:r>
            <a:endParaRPr 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32 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我若當日像尋常人在</a:t>
            </a:r>
            <a:r>
              <a:rPr lang="zh-TW" altLang="en-US" sz="2000" u="sng" dirty="0">
                <a:latin typeface="SimHei" panose="02010609060101010101" pitchFamily="49" charset="-122"/>
                <a:ea typeface="SimHei" panose="02010609060101010101" pitchFamily="49" charset="-122"/>
              </a:rPr>
              <a:t>以弗所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同野獸戰鬥，那於我有什麼益處呢？若死人不復活，「我們就吃吃喝喝吧！因為明天要死了。」</a:t>
            </a:r>
            <a:endParaRPr lang="en-US" altLang="zh-TW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D. 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關係：濫交敗壞 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(bad company corrupts good character)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33 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你們不要自欺，濫交是敗壞善行。 </a:t>
            </a:r>
            <a:r>
              <a:rPr lang="en-US" altLang="zh-TW" sz="20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34 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你們要醒悟為善，不要犯罪，因為有人不認識神。我說這話是要叫你們羞愧！</a:t>
            </a: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40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F63F6-C79A-4482-8D99-A0C4D4F5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448056"/>
            <a:ext cx="7818374" cy="640080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摩門教 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末世聖徒教會</a:t>
            </a:r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) - 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代理受洗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6DE0F19-4836-482F-B3DC-67627A4865FE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366" y="1271791"/>
            <a:ext cx="5315267" cy="38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810201-94D6-4729-8F64-03843787866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43840" y="5303839"/>
            <a:ext cx="8707120" cy="110610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認為保羅是「認可」信徒可以為他們死去的朋友或親人受洗（不是將屍身受洗，而是以一個活人作代理並以那死人的名義受洗）。</a:t>
            </a: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162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8FB2-9B5B-42C0-AF39-86F39D66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為死人受洗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26E3-7296-4A3B-A4C8-CC98F349AC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1" y="1290320"/>
            <a:ext cx="8311539" cy="5354319"/>
          </a:xfrm>
        </p:spPr>
        <p:txBody>
          <a:bodyPr>
            <a:normAutofit fontScale="92500"/>
          </a:bodyPr>
          <a:lstStyle/>
          <a:p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首先，這經文中「那些」為死人受洗的誰？由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15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章起首保羅講述有關基督福音中復活的重要性，他不斷以「我們」、「我」、「你們」等來和哥林多教會彼此溝通。但到這一節卻以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「那些」來稱呼「為死人受洗」的人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，可見這批人並不屬於保羅所說的「你們」之一。很有可能「那些」人是在哥林多教會中的一小撮人曾這樣做，並且受到哥林多教會中人的默許。保羅在這裡的重點是：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既然你們中間有人會「為死人受洗」（你們亦默許了），怎麼可能你們還會不相信有關死人復活的事？受洗就是指向基督的死和復活，亦預示了將來信徒的復活。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如果哥林多教會中人不相信死人會復活的話但又讓人將「死人」受洗，是完全自相矛盾的。由於聖經及教會歷史中沒有任何這些「為死人受洗」的記錄，所以我們也沒法得知保羅提及的「那些」人有多少及他們幫了什麼樣「死了的人」受洗。同樣我們也不能確切知道他們這樣做的原因與背後的信念。但從另一角度看那時教會對受洗是十分重視的。</a:t>
            </a:r>
            <a:endParaRPr 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4716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6C395A2F-DCAF-4361-81B9-F5A6DF3C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2AC6A-F6B9-4947-8D83-210F9463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151457"/>
            <a:ext cx="5157839" cy="64008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五</a:t>
            </a:r>
            <a:r>
              <a:rPr 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TW" altLang="en-US" sz="32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復活的身體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(15:35-54)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8E03-1967-489E-9DD9-AB8A9FFA3B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914400"/>
            <a:ext cx="8590534" cy="516340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? </a:t>
            </a:r>
            <a:r>
              <a:rPr lang="en-US" altLang="zh-TW" sz="20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35 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或有人問：「死人怎樣復活，帶著什麼身體來呢？」 </a:t>
            </a:r>
            <a:r>
              <a:rPr lang="en-US" altLang="zh-TW" sz="20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36 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無知的人哪！你所種的，若不死就不能生。</a:t>
            </a: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A.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三個比喻：</a:t>
            </a: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植物 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子粒 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–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種子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37 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並且你所種的不是那將來的形體，不過是子粒，即如麥子，或是別樣的穀；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38 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但神隨自己的意思給它一個形體，並叫各等子粒各有自己的形體。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endParaRPr 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2.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動物 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各不相同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凡肉體各有不同：人是一樣，獸又是一樣，鳥又是一樣，魚又是一樣。 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3.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星體 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榮光各不相同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1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21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40 </a:t>
            </a:r>
            <a:r>
              <a:rPr lang="zh-TW" altLang="en-US" sz="21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有天上的形體，也有地上的形體；但天上形體的榮光是一樣，地上形體的榮光又是一樣。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41 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日有日的榮光，月有月的榮光，星有星的榮光，這星和那星的榮光也有分別。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FA64C-4470-44FD-A699-8583E88086AD}"/>
              </a:ext>
            </a:extLst>
          </p:cNvPr>
          <p:cNvSpPr/>
          <p:nvPr/>
        </p:nvSpPr>
        <p:spPr>
          <a:xfrm>
            <a:off x="276733" y="6027003"/>
            <a:ext cx="859053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神能给</a:t>
            </a:r>
            <a:r>
              <a:rPr lang="zh-TW" altLang="en-US" sz="24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一切創</a:t>
            </a:r>
            <a:r>
              <a:rPr lang="zh-CN" altLang="en-US" sz="24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造这么美好的形体，也就能给复活的人更奇妙</a:t>
            </a:r>
            <a:r>
              <a:rPr lang="en-US" altLang="zh-TW" sz="24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更荣耀的身体</a:t>
            </a:r>
            <a:endParaRPr lang="en-US" sz="2400" dirty="0">
              <a:solidFill>
                <a:srgbClr val="00B0F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30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72386943-953D-42A1-9807-CF3BD5B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背景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5" y="1543760"/>
            <a:ext cx="8480951" cy="46594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既傳基督是從死裡復活了，</a:t>
            </a:r>
            <a:r>
              <a:rPr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怎麼在你們中間有人說沒有死人復活的事呢？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15:12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你渴慕永生嗎</a:t>
            </a: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	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永生只是一個ＢＯＮＵＳ？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	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錯誤觀念，其實對罪對審判的真理不明白</a:t>
            </a:r>
            <a:endParaRPr lang="en-US" altLang="zh-TW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10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1147-35CA-45A3-8D7A-4CD5A179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325229"/>
            <a:ext cx="5157839" cy="6400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死人復活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EBF50F-D7CB-4B92-ABD0-8F9F1DE6E99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75056497"/>
              </p:ext>
            </p:extLst>
          </p:nvPr>
        </p:nvGraphicFramePr>
        <p:xfrm>
          <a:off x="206349" y="1411921"/>
          <a:ext cx="4151480" cy="283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740">
                  <a:extLst>
                    <a:ext uri="{9D8B030D-6E8A-4147-A177-3AD203B41FA5}">
                      <a16:colId xmlns:a16="http://schemas.microsoft.com/office/drawing/2014/main" val="3319528950"/>
                    </a:ext>
                  </a:extLst>
                </a:gridCol>
                <a:gridCol w="2075740">
                  <a:extLst>
                    <a:ext uri="{9D8B030D-6E8A-4147-A177-3AD203B41FA5}">
                      <a16:colId xmlns:a16="http://schemas.microsoft.com/office/drawing/2014/main" val="3969417824"/>
                    </a:ext>
                  </a:extLst>
                </a:gridCol>
              </a:tblGrid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所種的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復活的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113233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必朽壞的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不朽壞的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028634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軟弱的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強壯的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38999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血氣的身體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靈性的身體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5378894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屬土的形狀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屬天的形狀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028762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54D765B-37C2-4707-BBF4-A30F831175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284805"/>
              </p:ext>
            </p:extLst>
          </p:nvPr>
        </p:nvGraphicFramePr>
        <p:xfrm>
          <a:off x="4432616" y="1411921"/>
          <a:ext cx="4434728" cy="340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530">
                  <a:extLst>
                    <a:ext uri="{9D8B030D-6E8A-4147-A177-3AD203B41FA5}">
                      <a16:colId xmlns:a16="http://schemas.microsoft.com/office/drawing/2014/main" val="3319528950"/>
                    </a:ext>
                  </a:extLst>
                </a:gridCol>
                <a:gridCol w="1943198">
                  <a:extLst>
                    <a:ext uri="{9D8B030D-6E8A-4147-A177-3AD203B41FA5}">
                      <a16:colId xmlns:a16="http://schemas.microsoft.com/office/drawing/2014/main" val="3969417824"/>
                    </a:ext>
                  </a:extLst>
                </a:gridCol>
              </a:tblGrid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首先的</a:t>
                      </a:r>
                      <a:r>
                        <a:rPr lang="zh-TW" altLang="en-US" sz="2400" u="sng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亞當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末後的</a:t>
                      </a:r>
                      <a:r>
                        <a:rPr lang="zh-TW" altLang="en-US" sz="2400" u="sng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亞當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113233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有靈的活人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叫人活的靈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028634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屬血氣的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屬靈的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38999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在先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以後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5378894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頭一個人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第二個人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603327"/>
                  </a:ext>
                </a:extLst>
              </a:tr>
              <a:tr h="5675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出於地，乃屬土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出於天</a:t>
                      </a:r>
                      <a:endParaRPr lang="en-US" sz="24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028762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C4A0665-F04D-423D-B068-4690C56FBD2D}"/>
              </a:ext>
            </a:extLst>
          </p:cNvPr>
          <p:cNvSpPr/>
          <p:nvPr/>
        </p:nvSpPr>
        <p:spPr>
          <a:xfrm>
            <a:off x="206349" y="5091975"/>
            <a:ext cx="8942663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48 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那屬土的怎樣，凡屬土的也就怎樣；屬天的怎樣，凡屬天的也就怎樣。 血肉之體不能承受神的國，必朽壞的不能承受不朽壞的。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51BB7366-B6DB-4C2A-BA59-CE680A02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4DEC1-D270-4235-A5A1-36EF9597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344624"/>
            <a:ext cx="5157839" cy="6400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亞當與基督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F9922-8A19-4812-AE9A-92862B7E3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0945" y="1171931"/>
            <a:ext cx="8604354" cy="562610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12 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這就如罪是從一人入了世界，死又是從罪來的，於是死就臨到眾人，因為眾人都犯了罪。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沒有律法之先，罪已經在世上，但沒有律法，罪也不算罪。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然而從</a:t>
            </a:r>
            <a:r>
              <a:rPr lang="zh-TW" altLang="en-US" sz="2000" u="sng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亞當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</a:t>
            </a:r>
            <a:r>
              <a:rPr lang="zh-TW" altLang="en-US" sz="2000" u="sng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摩西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，死就做了王，連那些不與</a:t>
            </a:r>
            <a:r>
              <a:rPr lang="zh-TW" altLang="en-US" sz="2000" u="sng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亞當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犯一樣罪過的，也在它的權下。</a:t>
            </a:r>
            <a:r>
              <a:rPr lang="zh-TW" altLang="en-US" sz="2000" u="sng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亞當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乃是那以後要來之人的預像。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15 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只是過犯不如恩賜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。若因一人的過犯，眾人都死了，何況神的恩典與那因耶穌基督一人恩典中的賞賜，豈不更加倍地臨到眾人嗎？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因一人犯罪就定罪，也不如恩賜。原來審判是由一人而定罪，恩賜乃是由許多過犯而稱義。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17 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若因一人的過犯，死就因這一人做了王，何況那些受洪恩又蒙所賜之義的，豈不更要因耶穌基督一人在生命中做王嗎？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如此說來，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因一次的過犯，眾人都被定罪；照樣，因一次的義行，眾人也就被稱義得生命了。 </a:t>
            </a:r>
            <a:r>
              <a:rPr lang="en-US" altLang="zh-TW" sz="2000" b="1" baseline="300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19 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因一人的悖逆，眾人成為罪人；照樣，因一人的順從，眾人也成為義了。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律法本是外添的，叫過犯顯多；只是罪在哪裡顯多，恩典就更顯多了。 </a:t>
            </a:r>
            <a:r>
              <a:rPr lang="en-US" altLang="zh-TW" sz="20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21 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就如</a:t>
            </a:r>
            <a:r>
              <a:rPr lang="zh-TW" altLang="en-US" sz="20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罪做王叫人死，照樣，恩典也藉著義做王，叫人因我們的主耶穌基督得永生</a:t>
            </a:r>
            <a:r>
              <a:rPr lang="zh-TW" altLang="en-US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   羅</a:t>
            </a:r>
            <a:r>
              <a:rPr lang="en-US" altLang="zh-TW" sz="2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8150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E698001A-82DC-4563-B334-D38AD8051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02405-CD93-4F44-85FC-7229CD37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耶穌復活的身體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EBF62-FC86-444D-8FDB-3070FE825F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7"/>
            <a:ext cx="8370262" cy="5250419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那日，就是七日的第一日晚上，門徒所在的地方，因怕</a:t>
            </a:r>
            <a:r>
              <a:rPr lang="zh-TW" altLang="en-US" sz="1600" u="sng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猶太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人，</a:t>
            </a:r>
            <a:r>
              <a:rPr lang="zh-TW" altLang="en-US" sz="16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門都關了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。耶穌來站在當中，對他們說：「願你們平安！」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說了這話，就把</a:t>
            </a:r>
            <a:r>
              <a:rPr lang="zh-TW" altLang="en-US" sz="16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手和肋旁指給他們看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。門徒看見主，就喜樂了。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耶穌又對他們說：「願你們平安！父怎樣差遣了我，我也照樣差遣你們。」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22 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說了這話，就向他們吹一口氣，說：「你們受聖靈！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23 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你們赦免誰的罪，誰的罪就赦免了；你們留下誰的罪，誰的罪就留下了。」　　約２０</a:t>
            </a:r>
            <a:endParaRPr lang="en-US" altLang="zh-TW" sz="16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28 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將近他們所去的村子，耶穌好像還要往前行，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29 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他們卻強留他，說：「時候晚了，日頭已經平西了，請你同我們住下吧！」耶穌就進去，要同他們住下。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30 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到了坐席的時候，耶穌拿起餅來，祝謝了，掰開，遞給他們。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31 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他們的眼睛明亮了，這才認出他來。</a:t>
            </a:r>
            <a:r>
              <a:rPr lang="zh-TW" altLang="en-US" sz="16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忽然耶穌不見了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32 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他們彼此說：「在路上他和我們說話，給我們講解聖經的時候，我們的心豈不是火熱的嗎？」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33 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他們就立時起身，回</a:t>
            </a:r>
            <a:r>
              <a:rPr lang="zh-TW" altLang="en-US" sz="1600" u="sng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耶路撒冷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去。正遇見十一個使徒和他們的同人聚集在一處，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34 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說：「主果然復活，已經現給</a:t>
            </a:r>
            <a:r>
              <a:rPr lang="zh-TW" altLang="en-US" sz="1600" u="sng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西門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看了。」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35 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兩個人就把路上所遇見和掰餅的時候怎麼被他們認出來的事，都述說了一遍。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正說這話的時候，</a:t>
            </a:r>
            <a:r>
              <a:rPr lang="zh-TW" altLang="en-US" sz="16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耶穌親自站在他們當中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，說：「願你們平安！」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37 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他們卻驚慌害怕，以為所看見的是魂。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38 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耶穌說：「你們為什麼愁煩？為什麼心裡起疑念呢？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你們看我的手、我的腳，就知道實在是我了。</a:t>
            </a:r>
            <a:r>
              <a:rPr lang="zh-TW" altLang="en-US" sz="16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摸我看看！魂無骨無肉，你們看，我是有的。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說了這話，就把手和腳給他們看。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41 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他們正喜得不敢信，並且稀奇，耶穌就說：「你們這裡有什麼吃的沒有？」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42 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他們便給他一片燒魚</a:t>
            </a:r>
            <a:r>
              <a:rPr lang="en-US" altLang="zh-TW" sz="1600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[</a:t>
            </a:r>
            <a:r>
              <a:rPr lang="en-US" altLang="zh-TW" sz="1600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  <a:hlinkClick r:id="rId3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altLang="zh-TW" sz="1600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]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 </a:t>
            </a:r>
            <a:r>
              <a:rPr lang="en-US" altLang="zh-TW" sz="16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43 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他接過來，在他們面前</a:t>
            </a:r>
            <a:r>
              <a:rPr lang="zh-TW" altLang="en-US" sz="16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吃了</a:t>
            </a:r>
            <a:r>
              <a:rPr lang="zh-TW" altLang="en-US" sz="1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　　　路２４</a:t>
            </a:r>
          </a:p>
          <a:p>
            <a:endParaRPr lang="en-US" altLang="zh-TW" sz="16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614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C839C406-BB3A-4DE2-8015-13544977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BE57D-E6CA-4A9D-BBE1-8903EC79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復活的身體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8A0B-913B-46BD-B097-B1284EC680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3430" y="1503680"/>
            <a:ext cx="8597139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我們卻是天上的國民，並且等候救主，就是主耶穌基督，從天上降臨。 他要按著那能叫萬有歸服自己的大能，</a:t>
            </a:r>
            <a:r>
              <a:rPr lang="zh-TW" altLang="en-US" sz="28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將我們這卑賤的身體改變形狀，和他自己榮耀的身體相似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　腓３：２０－２１</a:t>
            </a:r>
            <a:endParaRPr lang="en-US" altLang="zh-TW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chemeClr val="accent5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親愛的弟兄啊，我們現在是神的兒女，將來如何，還未顯明。但我們知道，主若顯現，我們</a:t>
            </a:r>
            <a:r>
              <a:rPr lang="zh-TW" altLang="en-US" sz="2800" dirty="0">
                <a:solidFill>
                  <a:schemeClr val="accent5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必要像他</a:t>
            </a:r>
            <a:r>
              <a:rPr lang="zh-TW" altLang="en-US" sz="2800" dirty="0">
                <a:solidFill>
                  <a:schemeClr val="accent5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，因為必得見他的真體。 約一３：２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14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6C395A2F-DCAF-4361-81B9-F5A6DF3C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2AC6A-F6B9-4947-8D83-210F9463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五</a:t>
            </a:r>
            <a:r>
              <a:rPr 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TW" altLang="en-US" sz="32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復活的身體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(15:35-54)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8E03-1967-489E-9DD9-AB8A9FFA3B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7"/>
            <a:ext cx="8437374" cy="41430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B. </a:t>
            </a: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肉體與靈體之別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1.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肉體不能承受神國</a:t>
            </a: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2. 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靈體永不朽壞</a:t>
            </a: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A4B8F-DB7C-419A-ACE5-BCE107BDC848}"/>
              </a:ext>
            </a:extLst>
          </p:cNvPr>
          <p:cNvSpPr/>
          <p:nvPr/>
        </p:nvSpPr>
        <p:spPr>
          <a:xfrm>
            <a:off x="302004" y="5101624"/>
            <a:ext cx="8539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50 </a:t>
            </a: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弟兄們，我告訴你們說，血肉之體不能承受神的國，必朽壞的不能承受不朽壞的。</a:t>
            </a:r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4005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6C395A2F-DCAF-4361-81B9-F5A6DF3C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2AC6A-F6B9-4947-8D83-210F9463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五</a:t>
            </a:r>
            <a:r>
              <a:rPr 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TW" altLang="en-US" sz="32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復活的身體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(15:35-54)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8E03-1967-489E-9DD9-AB8A9FFA3B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7"/>
            <a:ext cx="8437374" cy="414307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 C. </a:t>
            </a:r>
            <a:r>
              <a:rPr lang="zh-TW" altLang="en-US" sz="2800" dirty="0"/>
              <a:t>奧秘：「不是都睡覺，乃是都改變。」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51 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我如今把一件奧祕的事告訴你們：我們</a:t>
            </a:r>
            <a:r>
              <a:rPr lang="zh-TW" altLang="en-US" sz="24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不是都要睡覺，乃是都要改變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 </a:t>
            </a:r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52 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就在一霎時，眨眼之間，號筒末次吹響的時候。因號筒要響，死人要復活成為不朽壞的，我們也要改變。 </a:t>
            </a:r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53 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這必朽壞的總要變成不朽壞的，這必死的總要變成不死的。 </a:t>
            </a:r>
            <a:r>
              <a:rPr lang="en-US" altLang="zh-TW" sz="24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54 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這必朽壞的既變成不朽壞的，這必死的既變成不死的，那時經上所記「死被得勝吞滅」的話就應驗了。</a:t>
            </a:r>
            <a:endParaRPr 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＊死人身體復活，活人身體改變</a:t>
            </a:r>
            <a:endParaRPr lang="en-US" sz="28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77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21759435-0228-434B-9CC4-DC8E9C5D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7A0A3-10F9-49AE-A95C-0CA041E1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復活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30EC0-1E75-4397-BA19-5291724930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374648"/>
            <a:ext cx="8312659" cy="5249672"/>
          </a:xfrm>
        </p:spPr>
        <p:txBody>
          <a:bodyPr>
            <a:normAutofit lnSpcReduction="10000"/>
          </a:bodyPr>
          <a:lstStyle/>
          <a:p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論到睡了的人，我們不願意弟兄們不知道，恐怕你們憂傷，像那些沒有指望的人一樣。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我們若信耶穌死而復活了，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那已經在耶穌裡睡了的人，神也必將他們與耶穌一同帶來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我們現在照主的話告訴你們一件事：我們這活著還存留到主降臨的人，斷不能在那已經睡了的人之先。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16 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因為主必親自從天降臨，有呼叫的聲音和天使長的聲音，又有神的號吹響，那在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基督裡死了的人必先復活， </a:t>
            </a:r>
            <a:r>
              <a:rPr lang="en-US" altLang="zh-TW" sz="2400" b="1" baseline="300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17 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以後我們這活著還存留的人必和他們一同被提到雲裡，在空中與主相遇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；這樣，我們就要和主永遠同在。 </a:t>
            </a:r>
            <a:r>
              <a:rPr lang="en-US" altLang="zh-TW" sz="2400" b="1" baseline="300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18 </a:t>
            </a:r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所以，你們當用這些話彼此勸慰。   帖撒羅尼迦前書 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</a:t>
            </a:r>
            <a:endParaRPr lang="en-US" sz="24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9924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0313-2BD4-4DDB-A970-AC75EF5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5756E-2B30-49D1-B3AE-ED26BEE066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1" y="1435608"/>
            <a:ext cx="8345095" cy="4579298"/>
          </a:xfrm>
        </p:spPr>
        <p:txBody>
          <a:bodyPr>
            <a:normAutofit/>
          </a:bodyPr>
          <a:lstStyle/>
          <a:p>
            <a:r>
              <a:rPr lang="en-US" altLang="zh-TW" sz="2800" b="1" baseline="30000" dirty="0"/>
              <a:t>55 </a:t>
            </a:r>
            <a:r>
              <a:rPr lang="zh-TW" altLang="en-US" sz="2800" dirty="0"/>
              <a:t>「死啊，你得勝的權勢在哪裡？死啊，你的毒鉤在哪裡？」 </a:t>
            </a:r>
            <a:r>
              <a:rPr lang="en-US" altLang="zh-TW" sz="2800" b="1" baseline="30000" dirty="0"/>
              <a:t>56 </a:t>
            </a:r>
            <a:r>
              <a:rPr lang="zh-TW" altLang="en-US" sz="2800" dirty="0"/>
              <a:t>死的毒鉤就是罪，罪的權勢就是律法。 </a:t>
            </a:r>
            <a:r>
              <a:rPr lang="en-US" altLang="zh-TW" sz="2800" b="1" baseline="30000" dirty="0"/>
              <a:t>57 </a:t>
            </a:r>
            <a:r>
              <a:rPr lang="zh-TW" altLang="en-US" sz="2800" dirty="0"/>
              <a:t>感謝神，使我們藉著我們的主耶穌基督得勝！ </a:t>
            </a:r>
            <a:r>
              <a:rPr lang="en-US" altLang="zh-TW" sz="2800" b="1" baseline="30000" dirty="0"/>
              <a:t>58 </a:t>
            </a:r>
            <a:r>
              <a:rPr lang="zh-TW" altLang="en-US" sz="2800" dirty="0"/>
              <a:t>所以，我親愛的弟兄們，你們務要堅固，不可搖動，常常竭力多做主工，因為知道，你們的勞苦在主裡面不是徒然的。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6756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B07F535B-F416-4A37-BAEB-2B57DCDF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" y="717131"/>
            <a:ext cx="8148320" cy="47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881063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40335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925638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447925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感謝神，使我們藉著我們的主耶穌基督得勝。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林前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15:5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PMingLiU" panose="02020500000000000000" pitchFamily="18" charset="-120"/>
                <a:cs typeface="+mn-cs"/>
              </a:rPr>
              <a:t>7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</a:p>
        </p:txBody>
      </p:sp>
      <p:sp>
        <p:nvSpPr>
          <p:cNvPr id="35844" name="AutoShape 4" descr="Recycled paper">
            <a:extLst>
              <a:ext uri="{FF2B5EF4-FFF2-40B4-BE49-F238E27FC236}">
                <a16:creationId xmlns:a16="http://schemas.microsoft.com/office/drawing/2014/main" id="{A1DFAB46-A039-40EC-B15B-2F5C820C3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513013"/>
            <a:ext cx="1223963" cy="93503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律法</a:t>
            </a:r>
          </a:p>
        </p:txBody>
      </p:sp>
      <p:sp>
        <p:nvSpPr>
          <p:cNvPr id="35845" name="AutoShape 5" descr="Recycled paper">
            <a:extLst>
              <a:ext uri="{FF2B5EF4-FFF2-40B4-BE49-F238E27FC236}">
                <a16:creationId xmlns:a16="http://schemas.microsoft.com/office/drawing/2014/main" id="{E471AC43-8ADC-4B36-9B2F-45B222735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832225"/>
            <a:ext cx="1223963" cy="93503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罪</a:t>
            </a:r>
          </a:p>
        </p:txBody>
      </p:sp>
      <p:sp>
        <p:nvSpPr>
          <p:cNvPr id="35846" name="AutoShape 6" descr="Recycled paper">
            <a:extLst>
              <a:ext uri="{FF2B5EF4-FFF2-40B4-BE49-F238E27FC236}">
                <a16:creationId xmlns:a16="http://schemas.microsoft.com/office/drawing/2014/main" id="{5724FD09-9409-494C-AA42-02251D9E8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157788"/>
            <a:ext cx="1223963" cy="935037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死</a:t>
            </a:r>
          </a:p>
        </p:txBody>
      </p:sp>
      <p:sp>
        <p:nvSpPr>
          <p:cNvPr id="35847" name="AutoShape 7" descr="Blue tissue paper">
            <a:extLst>
              <a:ext uri="{FF2B5EF4-FFF2-40B4-BE49-F238E27FC236}">
                <a16:creationId xmlns:a16="http://schemas.microsoft.com/office/drawing/2014/main" id="{010CDBD6-D878-4FD8-8239-BAE7C7BC6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513013"/>
            <a:ext cx="1223963" cy="935037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恩典</a:t>
            </a:r>
          </a:p>
        </p:txBody>
      </p:sp>
      <p:sp>
        <p:nvSpPr>
          <p:cNvPr id="35848" name="AutoShape 8" descr="Blue tissue paper">
            <a:extLst>
              <a:ext uri="{FF2B5EF4-FFF2-40B4-BE49-F238E27FC236}">
                <a16:creationId xmlns:a16="http://schemas.microsoft.com/office/drawing/2014/main" id="{50BC84ED-FD79-440C-BFE0-1CED800A5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832225"/>
            <a:ext cx="1223963" cy="935038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義</a:t>
            </a:r>
          </a:p>
        </p:txBody>
      </p:sp>
      <p:sp>
        <p:nvSpPr>
          <p:cNvPr id="35849" name="AutoShape 9" descr="Blue tissue paper">
            <a:extLst>
              <a:ext uri="{FF2B5EF4-FFF2-40B4-BE49-F238E27FC236}">
                <a16:creationId xmlns:a16="http://schemas.microsoft.com/office/drawing/2014/main" id="{F620A9D9-E047-4EB6-AB92-BA3B2E234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157788"/>
            <a:ext cx="1223963" cy="935037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生命</a:t>
            </a:r>
          </a:p>
        </p:txBody>
      </p:sp>
      <p:cxnSp>
        <p:nvCxnSpPr>
          <p:cNvPr id="35850" name="AutoShape 10">
            <a:extLst>
              <a:ext uri="{FF2B5EF4-FFF2-40B4-BE49-F238E27FC236}">
                <a16:creationId xmlns:a16="http://schemas.microsoft.com/office/drawing/2014/main" id="{AFAA649B-D8E6-4503-A1AB-7AF22F954F82}"/>
              </a:ext>
            </a:extLst>
          </p:cNvPr>
          <p:cNvCxnSpPr>
            <a:cxnSpLocks noChangeShapeType="1"/>
            <a:stCxn id="35844" idx="2"/>
            <a:endCxn id="35845" idx="0"/>
          </p:cNvCxnSpPr>
          <p:nvPr/>
        </p:nvCxnSpPr>
        <p:spPr bwMode="auto">
          <a:xfrm rot="5400000">
            <a:off x="2328862" y="3640138"/>
            <a:ext cx="384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1" name="AutoShape 11">
            <a:extLst>
              <a:ext uri="{FF2B5EF4-FFF2-40B4-BE49-F238E27FC236}">
                <a16:creationId xmlns:a16="http://schemas.microsoft.com/office/drawing/2014/main" id="{9041C287-E3E0-4700-9DBA-194B732FDD83}"/>
              </a:ext>
            </a:extLst>
          </p:cNvPr>
          <p:cNvCxnSpPr>
            <a:cxnSpLocks noChangeShapeType="1"/>
            <a:stCxn id="35845" idx="2"/>
            <a:endCxn id="35846" idx="0"/>
          </p:cNvCxnSpPr>
          <p:nvPr/>
        </p:nvCxnSpPr>
        <p:spPr bwMode="auto">
          <a:xfrm rot="5400000">
            <a:off x="2325687" y="4962526"/>
            <a:ext cx="390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2" name="AutoShape 12">
            <a:extLst>
              <a:ext uri="{FF2B5EF4-FFF2-40B4-BE49-F238E27FC236}">
                <a16:creationId xmlns:a16="http://schemas.microsoft.com/office/drawing/2014/main" id="{C1AB92FD-420F-410C-BAF5-C789322C7925}"/>
              </a:ext>
            </a:extLst>
          </p:cNvPr>
          <p:cNvCxnSpPr>
            <a:cxnSpLocks noChangeShapeType="1"/>
            <a:stCxn id="35847" idx="2"/>
            <a:endCxn id="35848" idx="0"/>
          </p:cNvCxnSpPr>
          <p:nvPr/>
        </p:nvCxnSpPr>
        <p:spPr bwMode="auto">
          <a:xfrm rot="5400000">
            <a:off x="4344987" y="3640138"/>
            <a:ext cx="384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3" name="AutoShape 13">
            <a:extLst>
              <a:ext uri="{FF2B5EF4-FFF2-40B4-BE49-F238E27FC236}">
                <a16:creationId xmlns:a16="http://schemas.microsoft.com/office/drawing/2014/main" id="{17A237FB-7AAD-4A38-9F9C-0CF0623246D9}"/>
              </a:ext>
            </a:extLst>
          </p:cNvPr>
          <p:cNvCxnSpPr>
            <a:cxnSpLocks noChangeShapeType="1"/>
            <a:stCxn id="35848" idx="2"/>
            <a:endCxn id="35849" idx="0"/>
          </p:cNvCxnSpPr>
          <p:nvPr/>
        </p:nvCxnSpPr>
        <p:spPr bwMode="auto">
          <a:xfrm rot="5400000">
            <a:off x="4341812" y="4962526"/>
            <a:ext cx="390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4" name="Text Box 14">
            <a:extLst>
              <a:ext uri="{FF2B5EF4-FFF2-40B4-BE49-F238E27FC236}">
                <a16:creationId xmlns:a16="http://schemas.microsoft.com/office/drawing/2014/main" id="{F30707E1-804F-4CC5-B322-817BCF06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532063"/>
            <a:ext cx="23177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不在律法之下，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乃在恩典之下。</a:t>
            </a:r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DC7EA293-5A96-488C-B2D0-EEB17B3C7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810000"/>
            <a:ext cx="23177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不作罪的奴僕，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乃作義的奴僕。</a:t>
            </a: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829BFDC2-6463-4858-B8F6-548F065E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105400"/>
            <a:ext cx="26225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罪的工價乃是死，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義的結局是永生。</a:t>
            </a:r>
          </a:p>
        </p:txBody>
      </p:sp>
      <p:sp>
        <p:nvSpPr>
          <p:cNvPr id="35858" name="Rectangle 18" descr="Pink tissue paper">
            <a:extLst>
              <a:ext uri="{FF2B5EF4-FFF2-40B4-BE49-F238E27FC236}">
                <a16:creationId xmlns:a16="http://schemas.microsoft.com/office/drawing/2014/main" id="{1BF810C5-9329-4E90-AF78-EC442D28D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1577975"/>
            <a:ext cx="1800225" cy="5762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+mn-cs"/>
              </a:rPr>
              <a:t>主的死和復活</a:t>
            </a:r>
          </a:p>
        </p:txBody>
      </p:sp>
      <p:cxnSp>
        <p:nvCxnSpPr>
          <p:cNvPr id="35859" name="AutoShape 19">
            <a:extLst>
              <a:ext uri="{FF2B5EF4-FFF2-40B4-BE49-F238E27FC236}">
                <a16:creationId xmlns:a16="http://schemas.microsoft.com/office/drawing/2014/main" id="{3AF31A4C-16CD-421D-85C1-850B9FC1B705}"/>
              </a:ext>
            </a:extLst>
          </p:cNvPr>
          <p:cNvCxnSpPr>
            <a:cxnSpLocks noChangeShapeType="1"/>
            <a:stCxn id="35858" idx="2"/>
            <a:endCxn id="35847" idx="0"/>
          </p:cNvCxnSpPr>
          <p:nvPr/>
        </p:nvCxnSpPr>
        <p:spPr bwMode="auto">
          <a:xfrm rot="16200000" flipH="1">
            <a:off x="4356894" y="2332832"/>
            <a:ext cx="358775" cy="1587"/>
          </a:xfrm>
          <a:prstGeom prst="bentConnector3">
            <a:avLst>
              <a:gd name="adj1" fmla="val 495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60" name="Text Box 20">
            <a:extLst>
              <a:ext uri="{FF2B5EF4-FFF2-40B4-BE49-F238E27FC236}">
                <a16:creationId xmlns:a16="http://schemas.microsoft.com/office/drawing/2014/main" id="{487006FB-019D-41A0-8B5F-E2C0AC6E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6092825"/>
            <a:ext cx="158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參見羅</a:t>
            </a:r>
            <a:r>
              <a:rPr kumimoji="1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5-6)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4A481-4AB7-410A-B1C4-10F3D60933D5}"/>
              </a:ext>
            </a:extLst>
          </p:cNvPr>
          <p:cNvSpPr txBox="1"/>
          <p:nvPr/>
        </p:nvSpPr>
        <p:spPr>
          <a:xfrm>
            <a:off x="119921" y="119921"/>
            <a:ext cx="133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聖經簡報站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27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35854" grpId="0"/>
      <p:bldP spid="35855" grpId="0"/>
      <p:bldP spid="35856" grpId="0"/>
      <p:bldP spid="35858" grpId="0" animBg="1"/>
      <p:bldP spid="358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39C25978-E36A-4CAD-9C27-CFCD18DC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D7BA7-42B4-4252-A3F1-E9428AC0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六</a:t>
            </a:r>
            <a:r>
              <a:rPr 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TW" altLang="en-US" sz="3200" b="1" u="sng" dirty="0">
                <a:latin typeface="SimHei" panose="02010609060101010101" pitchFamily="49" charset="-122"/>
                <a:ea typeface="SimHei" panose="02010609060101010101" pitchFamily="49" charset="-122"/>
              </a:rPr>
              <a:t>安慰與勸勉</a:t>
            </a:r>
            <a:r>
              <a:rPr 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 (15:55-58)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6FF7-3164-4665-97F0-2E67461FD1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384318"/>
            <a:ext cx="8367200" cy="51774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6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復活確據對信徒的影響：</a:t>
            </a:r>
            <a:endParaRPr lang="en-US" sz="26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</a:rPr>
              <a:t>A. </a:t>
            </a:r>
            <a:r>
              <a:rPr lang="zh-TW" altLang="en-US" sz="2400" dirty="0">
                <a:solidFill>
                  <a:schemeClr val="accent2"/>
                </a:solidFill>
              </a:rPr>
              <a:t>向罪與死亡誇勝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baseline="30000" dirty="0"/>
              <a:t>56 </a:t>
            </a:r>
            <a:r>
              <a:rPr lang="zh-TW" altLang="en-US" sz="2000" dirty="0"/>
              <a:t>死的毒鉤就是罪，罪的權勢就是律法。</a:t>
            </a:r>
            <a:r>
              <a:rPr lang="en-US" altLang="zh-TW" sz="2000" b="1" baseline="30000" dirty="0"/>
              <a:t>57 </a:t>
            </a:r>
            <a:r>
              <a:rPr lang="zh-TW" altLang="en-US" sz="2000" dirty="0"/>
              <a:t>感謝神，使我們藉著我們的主耶穌基督得勝！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</a:rPr>
              <a:t>B. </a:t>
            </a:r>
            <a:r>
              <a:rPr lang="zh-TW" altLang="en-US" sz="2400" dirty="0">
                <a:solidFill>
                  <a:schemeClr val="accent2"/>
                </a:solidFill>
              </a:rPr>
              <a:t>務要堅固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</a:rPr>
              <a:t>C. </a:t>
            </a:r>
            <a:r>
              <a:rPr lang="zh-TW" altLang="en-US" sz="2400" dirty="0">
                <a:solidFill>
                  <a:schemeClr val="accent2"/>
                </a:solidFill>
              </a:rPr>
              <a:t>常作主工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</a:rPr>
              <a:t>D. </a:t>
            </a:r>
            <a:r>
              <a:rPr lang="zh-TW" altLang="en-US" sz="2400" dirty="0">
                <a:solidFill>
                  <a:schemeClr val="accent2"/>
                </a:solidFill>
              </a:rPr>
              <a:t>勞苦不徒然</a:t>
            </a:r>
            <a:endParaRPr lang="en-US" altLang="zh-TW" sz="2400" dirty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baseline="30000" dirty="0"/>
              <a:t>58 </a:t>
            </a:r>
            <a:r>
              <a:rPr lang="zh-TW" altLang="en-US" sz="2000" dirty="0"/>
              <a:t>所以，我親愛的弟兄們，你們務要堅固，不可搖動，常常竭力多做主工，因為知道，你們的勞苦在主裡面不是徒然的。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17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B404-A8A9-4BC9-9A28-42A9116F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 God We Trust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063F2AD-7A8A-4A99-BCBF-6907D4FB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2" y="1256164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in god we trust">
            <a:extLst>
              <a:ext uri="{FF2B5EF4-FFF2-40B4-BE49-F238E27FC236}">
                <a16:creationId xmlns:a16="http://schemas.microsoft.com/office/drawing/2014/main" id="{8F9C315D-211A-4FD0-8A28-C3FB2C9B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63" y="1256164"/>
            <a:ext cx="53530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00EDF-3E26-49B3-BE6B-D093D19A36FE}"/>
              </a:ext>
            </a:extLst>
          </p:cNvPr>
          <p:cNvSpPr txBox="1"/>
          <p:nvPr/>
        </p:nvSpPr>
        <p:spPr>
          <a:xfrm>
            <a:off x="5108895" y="1803633"/>
            <a:ext cx="1501630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7EE45-5156-40C6-B7A2-60B14A099DDF}"/>
              </a:ext>
            </a:extLst>
          </p:cNvPr>
          <p:cNvSpPr txBox="1"/>
          <p:nvPr/>
        </p:nvSpPr>
        <p:spPr>
          <a:xfrm>
            <a:off x="701557" y="1514032"/>
            <a:ext cx="1571860" cy="39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7200112-4E96-41FD-8869-2C38B7C0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14" y="3351664"/>
            <a:ext cx="1510919" cy="15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F24C9825-6C2F-43E4-8224-291F40D9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5" y="3351664"/>
            <a:ext cx="1510919" cy="15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442F24C-6CDD-47E5-A0D0-36C1CBD1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49" y="5171927"/>
            <a:ext cx="2529110" cy="16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8C7B5AC-462E-4BA5-93B5-49B6ABA3834A}"/>
              </a:ext>
            </a:extLst>
          </p:cNvPr>
          <p:cNvGrpSpPr>
            <a:grpSpLocks noChangeAspect="1"/>
          </p:cNvGrpSpPr>
          <p:nvPr/>
        </p:nvGrpSpPr>
        <p:grpSpPr>
          <a:xfrm>
            <a:off x="5752473" y="5181016"/>
            <a:ext cx="2529110" cy="1686073"/>
            <a:chOff x="860368" y="1874939"/>
            <a:chExt cx="3657600" cy="228600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3338A06-B690-4AC8-A6C8-27C8B0D80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368" y="1874939"/>
              <a:ext cx="36576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9E6A9-7439-4D20-8E93-A8F88B83CE50}"/>
                </a:ext>
              </a:extLst>
            </p:cNvPr>
            <p:cNvSpPr txBox="1"/>
            <p:nvPr/>
          </p:nvSpPr>
          <p:spPr>
            <a:xfrm>
              <a:off x="3226185" y="1957816"/>
              <a:ext cx="1291783" cy="351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Georgia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45D7AA-1B78-4E0B-98C3-D5671AA03080}"/>
              </a:ext>
            </a:extLst>
          </p:cNvPr>
          <p:cNvGrpSpPr>
            <a:grpSpLocks noChangeAspect="1"/>
          </p:cNvGrpSpPr>
          <p:nvPr/>
        </p:nvGrpSpPr>
        <p:grpSpPr>
          <a:xfrm>
            <a:off x="170464" y="5171927"/>
            <a:ext cx="2709044" cy="1693152"/>
            <a:chOff x="5081778" y="3566160"/>
            <a:chExt cx="3657600" cy="2286000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963AAF3D-89E6-44CC-8DCF-5A12A98918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778" y="3566160"/>
              <a:ext cx="36576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4029BA-1532-4110-88E8-A1DF46F1F196}"/>
                </a:ext>
              </a:extLst>
            </p:cNvPr>
            <p:cNvSpPr txBox="1"/>
            <p:nvPr/>
          </p:nvSpPr>
          <p:spPr>
            <a:xfrm>
              <a:off x="7447595" y="3766511"/>
              <a:ext cx="1291783" cy="3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Mississippi</a:t>
              </a:r>
            </a:p>
          </p:txBody>
        </p:sp>
      </p:grpSp>
      <p:pic>
        <p:nvPicPr>
          <p:cNvPr id="19" name="Picture 2" descr="Image">
            <a:extLst>
              <a:ext uri="{FF2B5EF4-FFF2-40B4-BE49-F238E27FC236}">
                <a16:creationId xmlns:a16="http://schemas.microsoft.com/office/drawing/2014/main" id="{5790CE5A-3ED3-418B-9F30-61D56D37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54" y="2325435"/>
            <a:ext cx="3582482" cy="35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6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39C25978-E36A-4CAD-9C27-CFCD18DC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D7BA7-42B4-4252-A3F1-E9428AC0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SimHei" panose="02010609060101010101" pitchFamily="49" charset="-122"/>
                <a:ea typeface="SimHei" panose="02010609060101010101" pitchFamily="49" charset="-122"/>
              </a:rPr>
              <a:t>小結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6FF7-3164-4665-97F0-2E67461FD1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906" y="1483359"/>
            <a:ext cx="8367200" cy="517749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基督的復活是真實的</a:t>
            </a:r>
            <a:r>
              <a:rPr lang="en-US" altLang="zh-TW" sz="3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是福音的核心</a:t>
            </a:r>
            <a:r>
              <a:rPr lang="en-US" altLang="zh-TW" sz="3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是我們得救的盼望</a:t>
            </a:r>
            <a:r>
              <a:rPr lang="en-US" altLang="zh-TW" sz="32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445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6467-CA09-4475-8307-A8E7607B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現代人的思維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11617F-F0E2-4D42-8A57-1F0ADF636366}"/>
              </a:ext>
            </a:extLst>
          </p:cNvPr>
          <p:cNvSpPr/>
          <p:nvPr/>
        </p:nvSpPr>
        <p:spPr>
          <a:xfrm>
            <a:off x="738231" y="1720478"/>
            <a:ext cx="7499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2"/>
                </a:solidFill>
              </a:rPr>
              <a:t>In God We trust, others bring proof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0BF8B-008D-4CD0-98FA-AE7D95E625D1}"/>
              </a:ext>
            </a:extLst>
          </p:cNvPr>
          <p:cNvSpPr/>
          <p:nvPr/>
        </p:nvSpPr>
        <p:spPr>
          <a:xfrm>
            <a:off x="822121" y="2614430"/>
            <a:ext cx="7499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1" dirty="0">
                <a:solidFill>
                  <a:schemeClr val="accent2"/>
                </a:solidFill>
              </a:rPr>
              <a:t>Data Talks (</a:t>
            </a:r>
            <a:r>
              <a:rPr lang="zh-TW" altLang="en-US" sz="2800" b="1" i="1" dirty="0">
                <a:solidFill>
                  <a:schemeClr val="accent2"/>
                </a:solidFill>
              </a:rPr>
              <a:t>數據說話</a:t>
            </a:r>
            <a:r>
              <a:rPr lang="en-US" altLang="zh-TW" sz="2800" b="1" i="1" dirty="0">
                <a:solidFill>
                  <a:schemeClr val="accent2"/>
                </a:solidFill>
              </a:rPr>
              <a:t>)</a:t>
            </a:r>
            <a:r>
              <a:rPr lang="zh-TW" altLang="en-US" sz="2800" b="1" i="1" dirty="0">
                <a:solidFill>
                  <a:schemeClr val="accent2"/>
                </a:solidFill>
              </a:rPr>
              <a:t> ！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0984C1-4A59-4F21-B430-23D4EF551836}"/>
              </a:ext>
            </a:extLst>
          </p:cNvPr>
          <p:cNvSpPr/>
          <p:nvPr/>
        </p:nvSpPr>
        <p:spPr>
          <a:xfrm>
            <a:off x="822121" y="3543722"/>
            <a:ext cx="7499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i="1" dirty="0">
                <a:solidFill>
                  <a:schemeClr val="accent2"/>
                </a:solidFill>
              </a:rPr>
              <a:t>理性主義，實證主義，經驗主義，科學主義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E81A03-7F90-48B6-9A31-04A82B3F79F8}"/>
              </a:ext>
            </a:extLst>
          </p:cNvPr>
          <p:cNvSpPr/>
          <p:nvPr/>
        </p:nvSpPr>
        <p:spPr>
          <a:xfrm>
            <a:off x="2325230" y="4310392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DD462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理性的本质就是否定与怀疑</a:t>
            </a:r>
            <a:endParaRPr lang="en-US" sz="2800" dirty="0">
              <a:solidFill>
                <a:srgbClr val="DD462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7" name="Picture 2" descr="Image result for 理性">
            <a:extLst>
              <a:ext uri="{FF2B5EF4-FFF2-40B4-BE49-F238E27FC236}">
                <a16:creationId xmlns:a16="http://schemas.microsoft.com/office/drawing/2014/main" id="{A18FD355-C11D-48D5-8FAE-1D1B2995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" y="4863144"/>
            <a:ext cx="2970008" cy="19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821E-B70D-4D09-B6C9-050533E6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" y="448056"/>
            <a:ext cx="8153487" cy="64008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２０２０最大的危機是什麼？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DAE63-79B7-4983-BE9D-E3FE99F81D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435607"/>
            <a:ext cx="8370262" cy="510010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報紙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廣播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電視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社交媒體</a:t>
            </a:r>
            <a:endParaRPr lang="en-US" altLang="zh-TW" sz="32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照片 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有圖有真相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SEEING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IS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BELIEVING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眼見為實</a:t>
            </a:r>
            <a:r>
              <a:rPr lang="en-US" altLang="zh-TW" sz="3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r>
              <a:rPr lang="zh-TW" altLang="en-US" sz="3200" dirty="0">
                <a:solidFill>
                  <a:srgbClr val="DD462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信任危機</a:t>
            </a:r>
            <a:endParaRPr lang="en-US" altLang="zh-TW" sz="3200" dirty="0">
              <a:solidFill>
                <a:srgbClr val="DD462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TW" altLang="en-US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信就是所望之事的實底，是未見之事的確據。   來</a:t>
            </a:r>
            <a:r>
              <a:rPr lang="en-US" altLang="zh-TW" sz="2400" dirty="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11:1</a:t>
            </a:r>
            <a:endParaRPr lang="en-US" altLang="zh-TW" sz="8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6441D4-054D-4939-B97D-C05E9BD596A9}"/>
              </a:ext>
            </a:extLst>
          </p:cNvPr>
          <p:cNvCxnSpPr>
            <a:cxnSpLocks/>
          </p:cNvCxnSpPr>
          <p:nvPr/>
        </p:nvCxnSpPr>
        <p:spPr>
          <a:xfrm>
            <a:off x="472190" y="2818151"/>
            <a:ext cx="3455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A6C80B-3B14-4BDF-810B-F3C25B6F3AD9}"/>
              </a:ext>
            </a:extLst>
          </p:cNvPr>
          <p:cNvCxnSpPr>
            <a:cxnSpLocks/>
          </p:cNvCxnSpPr>
          <p:nvPr/>
        </p:nvCxnSpPr>
        <p:spPr>
          <a:xfrm>
            <a:off x="472190" y="3772525"/>
            <a:ext cx="6078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2748DD-6DDD-4CF7-8A71-BEC752796F49}"/>
              </a:ext>
            </a:extLst>
          </p:cNvPr>
          <p:cNvCxnSpPr>
            <a:cxnSpLocks/>
          </p:cNvCxnSpPr>
          <p:nvPr/>
        </p:nvCxnSpPr>
        <p:spPr>
          <a:xfrm>
            <a:off x="472190" y="1868774"/>
            <a:ext cx="4714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Image result for 聖經">
            <a:extLst>
              <a:ext uri="{FF2B5EF4-FFF2-40B4-BE49-F238E27FC236}">
                <a16:creationId xmlns:a16="http://schemas.microsoft.com/office/drawing/2014/main" id="{3AEA8769-C767-45E7-88B5-06C30B64E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5" t="5465" r="9743" b="6581"/>
          <a:stretch/>
        </p:blipFill>
        <p:spPr bwMode="auto">
          <a:xfrm>
            <a:off x="6096000" y="1435606"/>
            <a:ext cx="2448393" cy="357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01F339-4F36-425B-B95A-BDA3C2546183}"/>
              </a:ext>
            </a:extLst>
          </p:cNvPr>
          <p:cNvSpPr txBox="1"/>
          <p:nvPr/>
        </p:nvSpPr>
        <p:spPr>
          <a:xfrm>
            <a:off x="6123708" y="3985659"/>
            <a:ext cx="2392369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0" i="0" dirty="0">
                <a:solidFill>
                  <a:schemeClr val="accent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耶穌基督，昨日今日一直到永遠是一樣的。</a:t>
            </a:r>
            <a:r>
              <a:rPr lang="zh-CN" altLang="en-US" sz="2000" b="0" i="0" dirty="0">
                <a:solidFill>
                  <a:schemeClr val="accent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來</a:t>
            </a:r>
            <a:r>
              <a:rPr lang="en-US" altLang="zh-CN" sz="2000" b="0" i="0" dirty="0">
                <a:solidFill>
                  <a:schemeClr val="accent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13</a:t>
            </a:r>
            <a:r>
              <a:rPr lang="zh-CN" altLang="en-US" sz="2000" b="0" i="0" dirty="0">
                <a:solidFill>
                  <a:schemeClr val="accent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CN" sz="2000" b="0" i="0" dirty="0">
                <a:solidFill>
                  <a:schemeClr val="accent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8</a:t>
            </a:r>
            <a:endParaRPr lang="en-US" sz="2000" dirty="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79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8DC75-CD2B-4D25-B398-2F702B473F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1" y="1435608"/>
            <a:ext cx="8304663" cy="397764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>
                <a:solidFill>
                  <a:schemeClr val="accent2"/>
                </a:solidFill>
              </a:rPr>
              <a:t>除他以外，別無拯救，因為在天下人間，沒有賜下別的名我們可以靠著得救。  徒</a:t>
            </a:r>
            <a:r>
              <a:rPr lang="en-US" altLang="zh-TW" sz="2800" dirty="0">
                <a:solidFill>
                  <a:schemeClr val="accent2"/>
                </a:solidFill>
              </a:rPr>
              <a:t>4:12</a:t>
            </a:r>
            <a:endParaRPr lang="en-US" sz="8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ssons from 1 Corinthians: Unity In the Church | WMBC">
            <a:extLst>
              <a:ext uri="{FF2B5EF4-FFF2-40B4-BE49-F238E27FC236}">
                <a16:creationId xmlns:a16="http://schemas.microsoft.com/office/drawing/2014/main" id="{6AD14583-B019-4ED5-ACA1-15D976CF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" y="0"/>
            <a:ext cx="9135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73FE8-7032-4F41-BDE5-6B00C6AC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3200" b="1" dirty="0"/>
              <a:t>一</a:t>
            </a:r>
            <a:r>
              <a:rPr lang="en-US" sz="3200" b="1" dirty="0"/>
              <a:t>. </a:t>
            </a:r>
            <a:r>
              <a:rPr lang="zh-TW" altLang="en-US" sz="3200" b="1" u="sng" dirty="0"/>
              <a:t>主復活的證據</a:t>
            </a:r>
            <a:r>
              <a:rPr lang="en-US" sz="3200" dirty="0"/>
              <a:t> (15:1-11)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DCFF-FFFB-46FE-95C7-6BC3F57E1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536192"/>
            <a:ext cx="8529516" cy="515691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zh-TW" altLang="en-US" sz="2800" dirty="0"/>
              <a:t>主觀：</a:t>
            </a:r>
            <a:endParaRPr lang="en-US" altLang="zh-TW" sz="28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/>
              <a:t>信徒個人得救見證</a:t>
            </a:r>
            <a:endParaRPr lang="en-US" altLang="zh-TW" sz="2800" dirty="0"/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>
                <a:solidFill>
                  <a:schemeClr val="accent2"/>
                </a:solidFill>
              </a:rPr>
              <a:t>弟兄們，我如今把先前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00FFFF"/>
                </a:highlight>
              </a:rPr>
              <a:t>所傳給你們的福音</a:t>
            </a:r>
            <a:r>
              <a:rPr lang="zh-TW" altLang="en-US" sz="2400" dirty="0">
                <a:solidFill>
                  <a:schemeClr val="accent2"/>
                </a:solidFill>
              </a:rPr>
              <a:t>告訴你們知道。這福音你們也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00FFFF"/>
                </a:highlight>
              </a:rPr>
              <a:t>領受</a:t>
            </a:r>
            <a:r>
              <a:rPr lang="zh-TW" altLang="en-US" sz="2400" dirty="0">
                <a:solidFill>
                  <a:schemeClr val="accent2"/>
                </a:solidFill>
              </a:rPr>
              <a:t>了，又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00FFFF"/>
                </a:highlight>
              </a:rPr>
              <a:t>靠著</a:t>
            </a:r>
            <a:r>
              <a:rPr lang="zh-TW" altLang="en-US" sz="2400" dirty="0">
                <a:solidFill>
                  <a:schemeClr val="accent2"/>
                </a:solidFill>
              </a:rPr>
              <a:t>站立得住， 並且你們若不是徒然相信，能以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00FFFF"/>
                </a:highlight>
              </a:rPr>
              <a:t>持守</a:t>
            </a:r>
            <a:r>
              <a:rPr lang="zh-TW" altLang="en-US" sz="2400" dirty="0">
                <a:solidFill>
                  <a:schemeClr val="accent2"/>
                </a:solidFill>
              </a:rPr>
              <a:t>我所傳給你們的，就</a:t>
            </a:r>
            <a:r>
              <a:rPr lang="zh-TW" altLang="en-US" sz="2400" dirty="0">
                <a:solidFill>
                  <a:schemeClr val="accent2"/>
                </a:solidFill>
                <a:highlight>
                  <a:srgbClr val="00FFFF"/>
                </a:highlight>
              </a:rPr>
              <a:t>必因這福音得救</a:t>
            </a:r>
            <a:r>
              <a:rPr lang="zh-TW" altLang="en-US" sz="2400" dirty="0">
                <a:solidFill>
                  <a:schemeClr val="accent2"/>
                </a:solidFill>
              </a:rPr>
              <a:t>。 </a:t>
            </a:r>
            <a:endParaRPr lang="en-US" sz="7200" dirty="0">
              <a:solidFill>
                <a:schemeClr val="accent2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en-US" altLang="zh-TW" sz="7200" dirty="0"/>
          </a:p>
        </p:txBody>
      </p:sp>
    </p:spTree>
    <p:extLst>
      <p:ext uri="{BB962C8B-B14F-4D97-AF65-F5344CB8AC3E}">
        <p14:creationId xmlns:p14="http://schemas.microsoft.com/office/powerpoint/2010/main" val="279113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E8A6-60BA-4F20-AF41-4D750763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門徒見證主耶穌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A18D-E7FE-4261-9118-AA66C8C879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622" y="1304145"/>
            <a:ext cx="8261206" cy="544060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000" b="1" baseline="30000" dirty="0">
                <a:latin typeface="SimHei" panose="02010609060101010101" pitchFamily="49" charset="-122"/>
                <a:ea typeface="SimHei" panose="02010609060101010101" pitchFamily="49" charset="-122"/>
              </a:rPr>
              <a:t>16 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我們從前將我們主耶穌基督的大能和他降臨的事告訴你們，並不是隨從乖巧捏造的虛言，乃是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親眼見過他的威榮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  彼後 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論到從起初原有的生命之道，就是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我們所聽見所看見、親眼看過、親手摸過的。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 （這生命已經顯現出來，我們也看見過，現在又作見證，將原與父同在、且顯現與我們那永遠的生命，傳給你們。 ）我們將所看見、所聽見的，傳給你們，使你們與我們相交；我們乃是與父並他兒子耶穌基督相交的。   約一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1:1-3</a:t>
            </a:r>
            <a:endParaRPr lang="zh-TW" altLang="en-US" sz="2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提阿非羅大人哪！有好些人提筆作書，述說在我們中間所成就的事，是照傳道的人，從起初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親眼看見，又傳給我們的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。這些事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我既從起頭都詳細考察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了，就定意要按著次序寫給你。  路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1:1-3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提阿非羅啊，我已經作了前書，論到耶穌開頭一切所行所教訓的，直到他藉聖靈，吩咐所揀選的使徒，以後被接上升的日子為止。</a:t>
            </a:r>
            <a:r>
              <a:rPr lang="zh-TW" altLang="en-US" sz="2000" dirty="0">
                <a:highlight>
                  <a:srgbClr val="00FFFF"/>
                </a:highlight>
                <a:latin typeface="SimHei" panose="02010609060101010101" pitchFamily="49" charset="-122"/>
                <a:ea typeface="SimHei" panose="02010609060101010101" pitchFamily="49" charset="-122"/>
              </a:rPr>
              <a:t>他受害之後，用許多的憑據，將自己活活地顯給使徒看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，四十天之久向他們顯現，講說神國的事。  徒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1:1-3</a:t>
            </a:r>
            <a:endParaRPr lang="en-US" sz="1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022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PMingLiU" panose="02020500000000000000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a005a5e-8a2b-4bb4-a57f-7e1145d5392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A1454666ED349A3A5EC5DCB7EBBC6" ma:contentTypeVersion="13" ma:contentTypeDescription="Create a new document." ma:contentTypeScope="" ma:versionID="18ce8733eda0a819cfcb5a3f84c20cb5">
  <xsd:schema xmlns:xsd="http://www.w3.org/2001/XMLSchema" xmlns:xs="http://www.w3.org/2001/XMLSchema" xmlns:p="http://schemas.microsoft.com/office/2006/metadata/properties" xmlns:ns3="da005a5e-8a2b-4bb4-a57f-7e1145d53929" xmlns:ns4="715fba1b-9a6f-4b19-a244-36b3d6917d6a" targetNamespace="http://schemas.microsoft.com/office/2006/metadata/properties" ma:root="true" ma:fieldsID="41fb9e52bb94a8cd33ce58a285ef7085" ns3:_="" ns4:_="">
    <xsd:import namespace="da005a5e-8a2b-4bb4-a57f-7e1145d53929"/>
    <xsd:import namespace="715fba1b-9a6f-4b19-a244-36b3d6917d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05a5e-8a2b-4bb4-a57f-7e1145d53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ba1b-9a6f-4b19-a244-36b3d6917d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ED6A94-6CEC-4690-B5D0-3E831BCC769C}">
  <ds:schemaRefs>
    <ds:schemaRef ds:uri="da005a5e-8a2b-4bb4-a57f-7e1145d53929"/>
    <ds:schemaRef ds:uri="http://schemas.microsoft.com/office/2006/metadata/properties"/>
    <ds:schemaRef ds:uri="http://purl.org/dc/terms/"/>
    <ds:schemaRef ds:uri="715fba1b-9a6f-4b19-a244-36b3d6917d6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0A8A51-8B76-42BB-80C7-E650D394A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005a5e-8a2b-4bb4-a57f-7e1145d53929"/>
    <ds:schemaRef ds:uri="715fba1b-9a6f-4b19-a244-36b3d6917d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7580</Words>
  <Application>Microsoft Office PowerPoint</Application>
  <PresentationFormat>On-screen Show (4:3)</PresentationFormat>
  <Paragraphs>288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SimHei</vt:lpstr>
      <vt:lpstr>system-ui</vt:lpstr>
      <vt:lpstr>王漢宗空疊圓繁</vt:lpstr>
      <vt:lpstr>王漢宗超明體繁</vt:lpstr>
      <vt:lpstr>華康黑體 Std W12</vt:lpstr>
      <vt:lpstr>Arial</vt:lpstr>
      <vt:lpstr>Calibri</vt:lpstr>
      <vt:lpstr>Calibri Light</vt:lpstr>
      <vt:lpstr>Courier New</vt:lpstr>
      <vt:lpstr>Segoe UI</vt:lpstr>
      <vt:lpstr>Segoe UI Light</vt:lpstr>
      <vt:lpstr>WelcomeDoc</vt:lpstr>
      <vt:lpstr>Default Design</vt:lpstr>
      <vt:lpstr>2_Office Theme</vt:lpstr>
      <vt:lpstr>PowerPoint Presentation</vt:lpstr>
      <vt:lpstr>大綱</vt:lpstr>
      <vt:lpstr>背景</vt:lpstr>
      <vt:lpstr>In God We Trust</vt:lpstr>
      <vt:lpstr>現代人的思維</vt:lpstr>
      <vt:lpstr>２０２０最大的危機是什麼？</vt:lpstr>
      <vt:lpstr>PowerPoint Presentation</vt:lpstr>
      <vt:lpstr>一. 主復活的證據 (15:1-11)</vt:lpstr>
      <vt:lpstr>門徒見證主耶穌</vt:lpstr>
      <vt:lpstr>門徒見證主耶穌</vt:lpstr>
      <vt:lpstr>一.主復活的證據 (15:1-11)</vt:lpstr>
      <vt:lpstr>福音的內容</vt:lpstr>
      <vt:lpstr>耶穌自己的話</vt:lpstr>
      <vt:lpstr>門徒見證耶穌復活</vt:lpstr>
      <vt:lpstr>一.主復活的證據 (15:1-11)</vt:lpstr>
      <vt:lpstr>主耶穌復活後的顯現</vt:lpstr>
      <vt:lpstr>一.主復活的證據 (15:1-11)</vt:lpstr>
      <vt:lpstr>PowerPoint Presentation</vt:lpstr>
      <vt:lpstr>二.復活的重要性 (15:12-19)</vt:lpstr>
      <vt:lpstr>PowerPoint Presentation</vt:lpstr>
      <vt:lpstr>在亞當裡眾人都死了，照樣，在基督裡眾人也都要復活。</vt:lpstr>
      <vt:lpstr>三.復活的次序 (15:20-28)</vt:lpstr>
      <vt:lpstr>PowerPoint Presentation</vt:lpstr>
      <vt:lpstr>PowerPoint Presentation</vt:lpstr>
      <vt:lpstr>PowerPoint Presentation</vt:lpstr>
      <vt:lpstr>四.復活與信仰 (15:29-34)</vt:lpstr>
      <vt:lpstr>摩門教 (末世聖徒教會) - 代理受洗</vt:lpstr>
      <vt:lpstr>為死人受洗</vt:lpstr>
      <vt:lpstr>五.復活的身體 (15:35-54)</vt:lpstr>
      <vt:lpstr>死人復活</vt:lpstr>
      <vt:lpstr>亞當與基督</vt:lpstr>
      <vt:lpstr>耶穌復活的身體</vt:lpstr>
      <vt:lpstr>復活的身體</vt:lpstr>
      <vt:lpstr>五.復活的身體 (15:35-54)</vt:lpstr>
      <vt:lpstr>五.復活的身體 (15:35-54)</vt:lpstr>
      <vt:lpstr>復活</vt:lpstr>
      <vt:lpstr>PowerPoint Presentation</vt:lpstr>
      <vt:lpstr>PowerPoint Presentation</vt:lpstr>
      <vt:lpstr>六.安慰與勸勉 (15:55-58)</vt:lpstr>
      <vt:lpstr>小結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2020-05-16T17:17:20Z</dcterms:created>
  <dcterms:modified xsi:type="dcterms:W3CDTF">2021-02-21T20:29:54Z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0x01010082FA1454666ED349A3A5EC5DCB7EBBC6</vt:lpwstr>
  </property>
</Properties>
</file>